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88" r:id="rId7"/>
    <p:sldId id="279" r:id="rId8"/>
    <p:sldId id="280" r:id="rId9"/>
    <p:sldId id="286" r:id="rId10"/>
    <p:sldId id="287" r:id="rId11"/>
    <p:sldId id="283" r:id="rId12"/>
    <p:sldId id="260" r:id="rId13"/>
    <p:sldId id="284" r:id="rId14"/>
    <p:sldId id="278" r:id="rId15"/>
    <p:sldId id="277" r:id="rId16"/>
    <p:sldId id="266" r:id="rId17"/>
    <p:sldId id="267" r:id="rId18"/>
    <p:sldId id="263" r:id="rId19"/>
    <p:sldId id="268" r:id="rId20"/>
    <p:sldId id="272" r:id="rId21"/>
    <p:sldId id="270" r:id="rId22"/>
    <p:sldId id="271" r:id="rId23"/>
    <p:sldId id="262" r:id="rId24"/>
    <p:sldId id="273" r:id="rId25"/>
    <p:sldId id="269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A9953-9A96-4FF9-A85F-294E54BA4787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B8BF-DDB1-48FC-9228-AF24A884A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State Plan; will return to it later when discussing advocacy.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way of looking at overexcitabilities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overlook</a:t>
            </a:r>
            <a:r>
              <a:rPr lang="en-US" baseline="0" dirty="0" smtClean="0"/>
              <a:t> “idealized” beliefs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2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to look for in a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key ideas in red, which stand</a:t>
            </a:r>
            <a:r>
              <a:rPr lang="en-US" baseline="0" dirty="0" smtClean="0"/>
              <a:t> in contrast to testing focus elsewhere.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a look at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FBF54-7FD7-41B8-B824-90366351FE9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BC89958-6F0C-4F0B-B60B-5D5DCB6A2E9B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Overview of G/T characteristics and behaviors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37778-AF4B-4AAB-994C-044ABE800A7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E491D66-2EE4-4961-9A69-E921ABC11744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Judgment lags behind intellect (last area of brain to mature, gap narrows each year, usually catches up in mid-twenties)</a:t>
            </a:r>
          </a:p>
          <a:p>
            <a:pPr eaLnBrk="1" hangingPunct="1"/>
            <a:r>
              <a:rPr lang="en-US" smtClean="0"/>
              <a:t>Judgment requires life experience rather than logic to learn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A943-7795-4C0F-9DB0-0FF5F5A5D6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8E099F7-A2CE-4BCD-AB19-13F2D08FB21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Degree of giftedness – distance from the mean</a:t>
            </a:r>
          </a:p>
          <a:p>
            <a:pPr eaLnBrk="1" hangingPunct="1"/>
            <a:r>
              <a:rPr lang="en-US" dirty="0" smtClean="0"/>
              <a:t>Different lessons are needed for 40, 55, 70</a:t>
            </a:r>
          </a:p>
          <a:p>
            <a:pPr eaLnBrk="1" hangingPunct="1"/>
            <a:r>
              <a:rPr lang="en-US" dirty="0" smtClean="0"/>
              <a:t>Different lessons are needed for 130, 145, 160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5A3FF-81C2-4E81-8071-0790C638DC4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392E406F-2EE8-4977-AA92-0AB6D8BE6A1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205A4-B623-45C2-A0D7-FD2AD2CE817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D8E6577-CFDD-488F-B791-7C42B2D7AE36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Introversion vs. extroversion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behaviors and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B8BF-DDB1-48FC-9228-AF24A884A8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BBD8-15BD-448A-83AA-E8A485ADC1C4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AB3-98B5-43E2-974A-9F4D110CBF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Hope for the Future:</a:t>
            </a:r>
            <a:br>
              <a:rPr lang="en-US" sz="4000" b="1" dirty="0"/>
            </a:br>
            <a:r>
              <a:rPr lang="en-US" sz="4000" b="1" dirty="0"/>
              <a:t>Understanding and Meeting </a:t>
            </a:r>
            <a:br>
              <a:rPr lang="en-US" sz="4000" b="1" dirty="0"/>
            </a:br>
            <a:r>
              <a:rPr lang="en-US" sz="4000" b="1" dirty="0"/>
              <a:t>the Needs of Gifted Learners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Presentation by</a:t>
            </a:r>
          </a:p>
          <a:p>
            <a:r>
              <a:rPr lang="en-US" dirty="0">
                <a:solidFill>
                  <a:schemeClr val="tx1"/>
                </a:solidFill>
              </a:rPr>
              <a:t>Tracy Weinberg, Associate Director</a:t>
            </a:r>
          </a:p>
          <a:p>
            <a:r>
              <a:rPr lang="en-US" dirty="0">
                <a:solidFill>
                  <a:schemeClr val="tx1"/>
                </a:solidFill>
              </a:rPr>
              <a:t>Texas Association for the Gifted and Talented</a:t>
            </a:r>
          </a:p>
          <a:p>
            <a:r>
              <a:rPr lang="en-US" dirty="0">
                <a:solidFill>
                  <a:schemeClr val="tx1"/>
                </a:solidFill>
              </a:rPr>
              <a:t>1524 South IH 35, Suite 205</a:t>
            </a:r>
          </a:p>
          <a:p>
            <a:r>
              <a:rPr lang="en-US" dirty="0">
                <a:solidFill>
                  <a:schemeClr val="tx1"/>
                </a:solidFill>
              </a:rPr>
              <a:t>Austin, TX 78704</a:t>
            </a:r>
          </a:p>
          <a:p>
            <a:r>
              <a:rPr lang="en-US" dirty="0">
                <a:solidFill>
                  <a:schemeClr val="tx1"/>
                </a:solidFill>
              </a:rPr>
              <a:t>512-499-8248 x205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tweinberg@txgifted.org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www.txgifted.org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10283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17686"/>
          <a:stretch/>
        </p:blipFill>
        <p:spPr bwMode="auto">
          <a:xfrm>
            <a:off x="2395855" y="2057400"/>
            <a:ext cx="4462145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1" y="3810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Intrinsic Motivation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629025" y="1857375"/>
            <a:ext cx="1885950" cy="4227513"/>
            <a:chOff x="432" y="1440"/>
            <a:chExt cx="1248" cy="2841"/>
          </a:xfrm>
        </p:grpSpPr>
        <p:pic>
          <p:nvPicPr>
            <p:cNvPr id="24593" name="Picture 4" descr="j00787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440"/>
              <a:ext cx="1243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7"/>
            <p:cNvSpPr txBox="1">
              <a:spLocks noChangeArrowheads="1"/>
            </p:cNvSpPr>
            <p:nvPr/>
          </p:nvSpPr>
          <p:spPr bwMode="auto">
            <a:xfrm>
              <a:off x="528" y="3984"/>
              <a:ext cx="115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93" tIns="43247" rIns="86493" bIns="43247">
              <a:spAutoFit/>
            </a:bodyPr>
            <a:lstStyle/>
            <a:p>
              <a:pPr algn="l" defTabSz="865188">
                <a:spcBef>
                  <a:spcPct val="50000"/>
                </a:spcBef>
              </a:pPr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92463" y="2286000"/>
            <a:ext cx="2759075" cy="2857500"/>
            <a:chOff x="144" y="1728"/>
            <a:chExt cx="1824" cy="1920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056" y="2640"/>
              <a:ext cx="91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rot="1803716">
              <a:off x="960" y="2880"/>
              <a:ext cx="912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rot="3995046">
              <a:off x="696" y="3048"/>
              <a:ext cx="91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1056" y="2448"/>
              <a:ext cx="912" cy="192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rot="19796284" flipV="1">
              <a:off x="960" y="2256"/>
              <a:ext cx="912" cy="19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rot="17604954" flipV="1">
              <a:off x="696" y="2088"/>
              <a:ext cx="912" cy="19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144" y="2688"/>
              <a:ext cx="912" cy="192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19796284" flipH="1">
              <a:off x="240" y="2928"/>
              <a:ext cx="912" cy="19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rot="17604954" flipH="1">
              <a:off x="504" y="3096"/>
              <a:ext cx="912" cy="19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H="1" flipV="1">
              <a:off x="144" y="2496"/>
              <a:ext cx="91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rot="1803716" flipH="1" flipV="1">
              <a:off x="240" y="2304"/>
              <a:ext cx="912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rot="3995046" flipH="1" flipV="1">
              <a:off x="504" y="2136"/>
              <a:ext cx="91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14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Introversion</a:t>
            </a: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6248400" y="5786438"/>
            <a:ext cx="26050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r" defTabSz="865188">
              <a:spcBef>
                <a:spcPct val="50000"/>
              </a:spcBef>
            </a:pPr>
            <a:r>
              <a:rPr lang="en-US" sz="2300" dirty="0">
                <a:cs typeface="Arial" charset="0"/>
              </a:rPr>
              <a:t>From being alone</a:t>
            </a:r>
          </a:p>
        </p:txBody>
      </p:sp>
      <p:pic>
        <p:nvPicPr>
          <p:cNvPr id="433179" name="Picture 27" descr="AA girl reading 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429000"/>
            <a:ext cx="26844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371600" y="1676400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cs typeface="Arial" charset="0"/>
              </a:rPr>
              <a:t>From others</a:t>
            </a:r>
          </a:p>
        </p:txBody>
      </p:sp>
      <p:pic>
        <p:nvPicPr>
          <p:cNvPr id="25606" name="Picture 7" descr="people_cheer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4648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07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Expecting all children the same age to learn from the same materials is like expecting all children the same age to wear the same size clothing.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sz="3600" dirty="0" smtClean="0"/>
              <a:t>Madeline Hunter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Overexcitabilities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600200"/>
            <a:ext cx="5950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Psychomotor – plan for movement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Sensual – understand “pickiness”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Intellectual – reign in criticism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Imaginational – respect and control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Emotional – teach to anticipate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60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The “Spirited”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3657600" cy="5257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Intensity 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Persistence</a:t>
            </a:r>
          </a:p>
          <a:p>
            <a:pPr marL="514350" indent="-514350">
              <a:buAutoNum type="arabicPeriod"/>
            </a:pPr>
            <a:r>
              <a:rPr lang="en-US" dirty="0" smtClean="0"/>
              <a:t>Sensitivity</a:t>
            </a:r>
          </a:p>
          <a:p>
            <a:pPr marL="514350" indent="-514350">
              <a:buAutoNum type="arabicPeriod"/>
            </a:pPr>
            <a:r>
              <a:rPr lang="en-US" dirty="0" smtClean="0"/>
              <a:t>Perceptiveness</a:t>
            </a:r>
          </a:p>
          <a:p>
            <a:pPr marL="514350" indent="-514350">
              <a:buAutoNum type="arabicPeriod"/>
            </a:pPr>
            <a:r>
              <a:rPr lang="en-US" dirty="0" smtClean="0"/>
              <a:t>Adaptability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Regularity</a:t>
            </a:r>
          </a:p>
          <a:p>
            <a:pPr marL="514350" indent="-514350">
              <a:buAutoNum type="arabicPeriod"/>
            </a:pPr>
            <a:r>
              <a:rPr lang="en-US" dirty="0" smtClean="0"/>
              <a:t>Energy</a:t>
            </a:r>
          </a:p>
          <a:p>
            <a:pPr marL="514350" indent="-514350">
              <a:buAutoNum type="arabicPeriod"/>
            </a:pPr>
            <a:r>
              <a:rPr lang="en-US" dirty="0" smtClean="0"/>
              <a:t>First Reaction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Myths About Gifted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-They benefit from being the “second teacher” in a   classroom.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all have pushy parents.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are good students and rarely have behavior problems.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are rarely at risk educationally.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-They don’t need specialized programs or services.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57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600" b="1" dirty="0" smtClean="0"/>
              <a:t>Parent Wish List for Educators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799"/>
          </a:xfrm>
        </p:spPr>
        <p:txBody>
          <a:bodyPr>
            <a:noAutofit/>
          </a:bodyPr>
          <a:lstStyle/>
          <a:p>
            <a:pPr lvl="0"/>
            <a:endParaRPr lang="en-US" sz="6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/>
              <a:t>Understand not all children are gifted, and that gifted children will not necessarily be fine on their own.</a:t>
            </a:r>
          </a:p>
          <a:p>
            <a:pPr lvl="0"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sz="1800" dirty="0" smtClean="0"/>
              <a:t>	Gifted </a:t>
            </a:r>
            <a:r>
              <a:rPr lang="en-US" sz="1800" dirty="0"/>
              <a:t>children learn </a:t>
            </a:r>
            <a:r>
              <a:rPr lang="en-US" sz="1800" dirty="0" smtClean="0"/>
              <a:t>differently—may </a:t>
            </a:r>
            <a:r>
              <a:rPr lang="en-US" sz="1800" dirty="0"/>
              <a:t>need to be taught </a:t>
            </a:r>
            <a:r>
              <a:rPr lang="en-US" sz="1800" dirty="0" smtClean="0"/>
              <a:t>at </a:t>
            </a:r>
            <a:r>
              <a:rPr lang="en-US" sz="1800" dirty="0"/>
              <a:t>different levels in different subjects.</a:t>
            </a:r>
          </a:p>
          <a:p>
            <a:pPr>
              <a:buNone/>
            </a:pPr>
            <a:endParaRPr lang="en-US" sz="1000" dirty="0"/>
          </a:p>
          <a:p>
            <a:pPr lvl="0">
              <a:buNone/>
            </a:pPr>
            <a:r>
              <a:rPr lang="en-US" sz="1800" dirty="0" smtClean="0"/>
              <a:t>	Recognize there are </a:t>
            </a:r>
            <a:r>
              <a:rPr lang="en-US" sz="1800" dirty="0"/>
              <a:t>levels of </a:t>
            </a:r>
            <a:r>
              <a:rPr lang="en-US" sz="1800" dirty="0" smtClean="0"/>
              <a:t>giftedness—moderate</a:t>
            </a:r>
            <a:r>
              <a:rPr lang="en-US" sz="1800" dirty="0"/>
              <a:t>, high, and </a:t>
            </a:r>
            <a:r>
              <a:rPr lang="en-US" sz="1800" dirty="0" smtClean="0"/>
              <a:t>profound. </a:t>
            </a:r>
            <a:r>
              <a:rPr lang="en-US" sz="1800" dirty="0"/>
              <a:t> </a:t>
            </a:r>
            <a:endParaRPr lang="en-US" sz="1800" dirty="0" smtClean="0"/>
          </a:p>
          <a:p>
            <a:pPr lvl="0">
              <a:buNone/>
            </a:pPr>
            <a:endParaRPr lang="en-US" sz="1000" dirty="0"/>
          </a:p>
          <a:p>
            <a:pPr lvl="0">
              <a:buNone/>
            </a:pPr>
            <a:r>
              <a:rPr lang="en-US" sz="1800" dirty="0" smtClean="0"/>
              <a:t>	Be </a:t>
            </a:r>
            <a:r>
              <a:rPr lang="en-US" sz="1800" dirty="0"/>
              <a:t>aware of the amount of wasted time in a typical gifted student’s day.</a:t>
            </a:r>
          </a:p>
          <a:p>
            <a:pPr>
              <a:buNone/>
            </a:pPr>
            <a:r>
              <a:rPr lang="en-US" sz="1000" dirty="0"/>
              <a:t> </a:t>
            </a:r>
          </a:p>
          <a:p>
            <a:pPr lvl="0">
              <a:buNone/>
            </a:pPr>
            <a:r>
              <a:rPr lang="en-US" sz="1800" dirty="0" smtClean="0"/>
              <a:t>	Remember the gifted are gifted all the time—strengthen services provided.</a:t>
            </a:r>
            <a:endParaRPr lang="en-US" sz="1800" dirty="0"/>
          </a:p>
          <a:p>
            <a:pPr>
              <a:buNone/>
            </a:pPr>
            <a:r>
              <a:rPr lang="en-US" sz="1000" dirty="0"/>
              <a:t>  </a:t>
            </a:r>
          </a:p>
          <a:p>
            <a:pPr lvl="0">
              <a:buNone/>
            </a:pPr>
            <a:r>
              <a:rPr lang="en-US" sz="1800" dirty="0" smtClean="0"/>
              <a:t>	Use </a:t>
            </a:r>
            <a:r>
              <a:rPr lang="en-US" sz="1800" dirty="0"/>
              <a:t>less cooperative learning—gifted students do the cooperating, while other students do the learning!</a:t>
            </a:r>
          </a:p>
          <a:p>
            <a:pPr>
              <a:buNone/>
            </a:pPr>
            <a:r>
              <a:rPr lang="en-US" sz="1000" dirty="0"/>
              <a:t> </a:t>
            </a:r>
          </a:p>
          <a:p>
            <a:pPr lvl="0">
              <a:buNone/>
            </a:pPr>
            <a:r>
              <a:rPr lang="en-US" sz="1800" dirty="0" smtClean="0"/>
              <a:t>	Offer </a:t>
            </a:r>
            <a:r>
              <a:rPr lang="en-US" sz="1800" dirty="0"/>
              <a:t>early entrance to kindergarten when a child is developmentally ready.</a:t>
            </a:r>
          </a:p>
          <a:p>
            <a:pPr lvl="0">
              <a:buNone/>
            </a:pPr>
            <a:r>
              <a:rPr lang="en-US" sz="1000" dirty="0"/>
              <a:t>	</a:t>
            </a:r>
          </a:p>
          <a:p>
            <a:pPr lvl="0">
              <a:buNone/>
            </a:pPr>
            <a:r>
              <a:rPr lang="en-US" sz="1800" dirty="0"/>
              <a:t>	</a:t>
            </a:r>
            <a:r>
              <a:rPr lang="en-US" sz="1800" dirty="0" smtClean="0"/>
              <a:t>Use </a:t>
            </a:r>
            <a:r>
              <a:rPr lang="en-US" sz="1800" dirty="0"/>
              <a:t>grade and subject acceleration when necessary to challenge a gifted student.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792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the Research Says:  Gifted Education Works</a:t>
            </a:r>
            <a:r>
              <a:rPr lang="en-US" sz="2800" b="1" dirty="0" smtClean="0"/>
              <a:t> 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7000" dirty="0" smtClean="0"/>
              <a:t>Gifted </a:t>
            </a:r>
            <a:r>
              <a:rPr lang="en-US" sz="7000" dirty="0"/>
              <a:t>e</a:t>
            </a:r>
            <a:r>
              <a:rPr lang="en-US" sz="7000" dirty="0" smtClean="0"/>
              <a:t>ducation </a:t>
            </a:r>
            <a:r>
              <a:rPr lang="en-US" sz="7000" dirty="0"/>
              <a:t>s</a:t>
            </a:r>
            <a:r>
              <a:rPr lang="en-US" sz="7000" dirty="0" smtClean="0"/>
              <a:t>trategies </a:t>
            </a:r>
            <a:r>
              <a:rPr lang="en-US" sz="7000" dirty="0"/>
              <a:t>w</a:t>
            </a:r>
            <a:r>
              <a:rPr lang="en-US" sz="7000" dirty="0" smtClean="0"/>
              <a:t>ork</a:t>
            </a:r>
            <a:r>
              <a:rPr lang="en-US" sz="7000" dirty="0"/>
              <a:t/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Acceleration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Grouping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Curriculum </a:t>
            </a:r>
            <a:r>
              <a:rPr lang="en-US" sz="7000" dirty="0"/>
              <a:t>c</a:t>
            </a:r>
            <a:r>
              <a:rPr lang="en-US" sz="7000" dirty="0" smtClean="0"/>
              <a:t>ompacting </a:t>
            </a:r>
            <a:r>
              <a:rPr lang="en-US" sz="7000" dirty="0"/>
              <a:t>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Advanced </a:t>
            </a:r>
            <a:r>
              <a:rPr lang="en-US" sz="7000" dirty="0"/>
              <a:t>Placement w</a:t>
            </a:r>
            <a:r>
              <a:rPr lang="en-US" sz="7000" dirty="0" smtClean="0"/>
              <a:t>orks</a:t>
            </a:r>
            <a:r>
              <a:rPr lang="en-US" sz="7000" dirty="0"/>
              <a:t/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Pull-out </a:t>
            </a:r>
            <a:r>
              <a:rPr lang="en-US" sz="7000" dirty="0"/>
              <a:t>p</a:t>
            </a:r>
            <a:r>
              <a:rPr lang="en-US" sz="7000" dirty="0" smtClean="0"/>
              <a:t>rograms </a:t>
            </a:r>
            <a:r>
              <a:rPr lang="en-US" sz="7000" dirty="0"/>
              <a:t>and </a:t>
            </a:r>
            <a:r>
              <a:rPr lang="en-US" sz="7000" dirty="0" smtClean="0"/>
              <a:t>specialized </a:t>
            </a:r>
            <a:r>
              <a:rPr lang="en-US" sz="7000" dirty="0"/>
              <a:t>c</a:t>
            </a:r>
            <a:r>
              <a:rPr lang="en-US" sz="7000" dirty="0" smtClean="0"/>
              <a:t>lasses </a:t>
            </a:r>
            <a:r>
              <a:rPr lang="en-US" sz="7000" dirty="0"/>
              <a:t>w</a:t>
            </a:r>
            <a:r>
              <a:rPr lang="en-US" sz="7000" dirty="0" smtClean="0"/>
              <a:t>ork</a:t>
            </a:r>
            <a:r>
              <a:rPr lang="en-US" sz="7000" dirty="0"/>
              <a:t> </a:t>
            </a:r>
            <a:br>
              <a:rPr lang="en-US" sz="7000" dirty="0"/>
            </a:br>
            <a:endParaRPr lang="en-US" sz="4300" dirty="0" smtClean="0"/>
          </a:p>
          <a:p>
            <a:pPr algn="ctr">
              <a:buNone/>
            </a:pPr>
            <a:r>
              <a:rPr lang="en-US" sz="7000" dirty="0" smtClean="0"/>
              <a:t>Teacher </a:t>
            </a:r>
            <a:r>
              <a:rPr lang="en-US" sz="7000" dirty="0"/>
              <a:t>t</a:t>
            </a:r>
            <a:r>
              <a:rPr lang="en-US" sz="7000" dirty="0" smtClean="0"/>
              <a:t>raining </a:t>
            </a:r>
            <a:r>
              <a:rPr lang="en-US" sz="7000" dirty="0"/>
              <a:t>m</a:t>
            </a:r>
            <a:r>
              <a:rPr lang="en-US" sz="7000" dirty="0" smtClean="0"/>
              <a:t>akes </a:t>
            </a:r>
            <a:r>
              <a:rPr lang="en-US" sz="7000" dirty="0"/>
              <a:t>a </a:t>
            </a:r>
            <a:r>
              <a:rPr lang="en-US" sz="7000" dirty="0" smtClean="0"/>
              <a:t>difference</a:t>
            </a:r>
            <a:r>
              <a:rPr lang="en-US" sz="5900" dirty="0"/>
              <a:t> 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If the only tool you have is a hammer, you tend to see every problem as a nail.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3600" dirty="0" smtClean="0"/>
              <a:t>						Abraham Maslow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Advocating for Gifted Programs in Local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r>
              <a:rPr lang="en-US" sz="8600" dirty="0" smtClean="0"/>
              <a:t>Examine </a:t>
            </a:r>
            <a:r>
              <a:rPr lang="en-US" sz="8600" dirty="0"/>
              <a:t>your </a:t>
            </a:r>
            <a:r>
              <a:rPr lang="en-US" sz="8600" dirty="0" smtClean="0"/>
              <a:t>program</a:t>
            </a:r>
          </a:p>
          <a:p>
            <a:pPr lvl="0" algn="ctr">
              <a:buNone/>
            </a:pPr>
            <a:r>
              <a:rPr lang="en-US" sz="4900" dirty="0"/>
              <a:t>	</a:t>
            </a:r>
            <a:endParaRPr lang="en-US" sz="4900" dirty="0" smtClean="0"/>
          </a:p>
          <a:p>
            <a:pPr algn="ctr">
              <a:buNone/>
            </a:pPr>
            <a:r>
              <a:rPr lang="en-US" sz="8600" dirty="0" smtClean="0"/>
              <a:t>Establish </a:t>
            </a:r>
            <a:r>
              <a:rPr lang="en-US" sz="8600" dirty="0"/>
              <a:t>a </a:t>
            </a:r>
            <a:r>
              <a:rPr lang="en-US" sz="8600" dirty="0" smtClean="0"/>
              <a:t>rationale</a:t>
            </a:r>
          </a:p>
          <a:p>
            <a:pPr algn="ctr">
              <a:buNone/>
            </a:pPr>
            <a:endParaRPr lang="en-US" sz="4900" dirty="0" smtClean="0"/>
          </a:p>
          <a:p>
            <a:pPr algn="ctr">
              <a:buNone/>
            </a:pPr>
            <a:r>
              <a:rPr lang="en-US" sz="8600" dirty="0" smtClean="0"/>
              <a:t>Brush </a:t>
            </a:r>
            <a:r>
              <a:rPr lang="en-US" sz="8600" dirty="0"/>
              <a:t>up on your communication skills</a:t>
            </a:r>
          </a:p>
          <a:p>
            <a:pPr algn="ctr">
              <a:buNone/>
            </a:pPr>
            <a:r>
              <a:rPr lang="en-US" sz="4900" dirty="0" smtClean="0"/>
              <a:t>	</a:t>
            </a:r>
            <a:endParaRPr lang="en-US" sz="4900" dirty="0"/>
          </a:p>
          <a:p>
            <a:pPr algn="ctr">
              <a:buNone/>
            </a:pPr>
            <a:r>
              <a:rPr lang="en-US" sz="8600" dirty="0" smtClean="0"/>
              <a:t>Build </a:t>
            </a:r>
            <a:r>
              <a:rPr lang="en-US" sz="8600" dirty="0"/>
              <a:t>a bridge for administrators</a:t>
            </a:r>
          </a:p>
          <a:p>
            <a:pPr algn="ctr">
              <a:buNone/>
            </a:pPr>
            <a:r>
              <a:rPr lang="en-US" sz="4900" dirty="0" smtClean="0"/>
              <a:t>	</a:t>
            </a:r>
            <a:endParaRPr lang="en-US" sz="4900" dirty="0"/>
          </a:p>
          <a:p>
            <a:pPr algn="ctr">
              <a:buNone/>
            </a:pPr>
            <a:r>
              <a:rPr lang="en-US" sz="8600" dirty="0" smtClean="0"/>
              <a:t>Network</a:t>
            </a:r>
            <a:r>
              <a:rPr lang="en-US" sz="8600" dirty="0"/>
              <a:t>, </a:t>
            </a:r>
            <a:r>
              <a:rPr lang="en-US" sz="8600" dirty="0" smtClean="0"/>
              <a:t>network</a:t>
            </a:r>
            <a:r>
              <a:rPr lang="en-US" sz="8600" dirty="0"/>
              <a:t>, n</a:t>
            </a:r>
            <a:r>
              <a:rPr lang="en-US" sz="8600" dirty="0" smtClean="0"/>
              <a:t>etwork</a:t>
            </a:r>
            <a:endParaRPr lang="en-US" sz="8600" dirty="0"/>
          </a:p>
          <a:p>
            <a:pPr lvl="0" algn="ctr">
              <a:buNone/>
            </a:pPr>
            <a:r>
              <a:rPr lang="en-US" sz="8600" dirty="0" smtClean="0"/>
              <a:t>	</a:t>
            </a:r>
          </a:p>
          <a:p>
            <a:pPr algn="ctr">
              <a:buNone/>
            </a:pPr>
            <a:r>
              <a:rPr lang="en-US" sz="7400" dirty="0" smtClean="0"/>
              <a:t>The most important piece of advice is… </a:t>
            </a:r>
          </a:p>
          <a:p>
            <a:pPr algn="ctr">
              <a:buNone/>
            </a:pPr>
            <a:r>
              <a:rPr lang="en-US" sz="8600" b="1" i="1" dirty="0"/>
              <a:t>D</a:t>
            </a:r>
            <a:r>
              <a:rPr lang="en-US" sz="8600" b="1" i="1" dirty="0" smtClean="0"/>
              <a:t>on't wait for an emergency to build support </a:t>
            </a:r>
          </a:p>
          <a:p>
            <a:pPr algn="ctr">
              <a:buNone/>
            </a:pPr>
            <a:r>
              <a:rPr lang="en-US" sz="8600" b="1" i="1" dirty="0" smtClean="0"/>
              <a:t>for gifted programs and services</a:t>
            </a:r>
            <a:r>
              <a:rPr lang="en-US" sz="86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000" b="1" dirty="0" smtClean="0"/>
              <a:t>State of Texas’ Definition of a </a:t>
            </a:r>
            <a:br>
              <a:rPr lang="en-US" sz="4000" b="1" dirty="0" smtClean="0"/>
            </a:br>
            <a:r>
              <a:rPr lang="en-US" sz="4000" b="1" dirty="0" smtClean="0"/>
              <a:t>Gifted and Talented Student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"</a:t>
            </a:r>
            <a:r>
              <a:rPr lang="en-US" dirty="0"/>
              <a:t>Gifted and talented student" means a child </a:t>
            </a:r>
            <a:r>
              <a:rPr lang="en-US" dirty="0" smtClean="0"/>
              <a:t>or youth </a:t>
            </a:r>
            <a:r>
              <a:rPr lang="en-US" dirty="0"/>
              <a:t>who </a:t>
            </a:r>
            <a:r>
              <a:rPr lang="en-US" b="1" dirty="0">
                <a:solidFill>
                  <a:srgbClr val="FF0000"/>
                </a:solidFill>
              </a:rPr>
              <a:t>performs at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shows the potential</a:t>
            </a:r>
            <a:r>
              <a:rPr lang="en-US" dirty="0"/>
              <a:t> for performing at a remarkably </a:t>
            </a:r>
            <a:r>
              <a:rPr lang="en-US" b="1" dirty="0">
                <a:solidFill>
                  <a:srgbClr val="FF0000"/>
                </a:solidFill>
              </a:rPr>
              <a:t>high level of accomplishment</a:t>
            </a:r>
            <a:r>
              <a:rPr lang="en-US" dirty="0"/>
              <a:t> when compared to others of the same age, experience, or environment and who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2600" dirty="0" smtClean="0"/>
              <a:t>        </a:t>
            </a:r>
            <a:r>
              <a:rPr lang="en-US" sz="3000" dirty="0" smtClean="0"/>
              <a:t>(</a:t>
            </a:r>
            <a:r>
              <a:rPr lang="en-US" sz="3000" dirty="0"/>
              <a:t>1) exhibits high performance capability in an </a:t>
            </a:r>
            <a:r>
              <a:rPr lang="en-US" sz="3000" dirty="0" smtClean="0"/>
              <a:t>                                              	  </a:t>
            </a:r>
            <a:r>
              <a:rPr lang="en-US" sz="3000" b="1" dirty="0" smtClean="0">
                <a:solidFill>
                  <a:srgbClr val="FF0000"/>
                </a:solidFill>
              </a:rPr>
              <a:t>intellectual</a:t>
            </a:r>
            <a:r>
              <a:rPr lang="en-US" sz="3000" b="1" dirty="0">
                <a:solidFill>
                  <a:srgbClr val="FF0000"/>
                </a:solidFill>
              </a:rPr>
              <a:t>, creative, or artistic area</a:t>
            </a:r>
            <a:r>
              <a:rPr lang="en-US" sz="3000" dirty="0"/>
              <a:t>;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3000" dirty="0" smtClean="0"/>
              <a:t> (</a:t>
            </a:r>
            <a:r>
              <a:rPr lang="en-US" sz="3000" dirty="0"/>
              <a:t>2) possesses an unusual capacity for </a:t>
            </a:r>
            <a:r>
              <a:rPr lang="en-US" sz="3000" b="1" dirty="0">
                <a:solidFill>
                  <a:srgbClr val="FF0000"/>
                </a:solidFill>
              </a:rPr>
              <a:t>leadership</a:t>
            </a:r>
            <a:r>
              <a:rPr lang="en-US" sz="3000" dirty="0"/>
              <a:t>; or </a:t>
            </a:r>
            <a:br>
              <a:rPr lang="en-US" sz="3000" dirty="0"/>
            </a:br>
            <a:r>
              <a:rPr lang="en-US" sz="3000" dirty="0"/>
              <a:t>   </a:t>
            </a:r>
            <a:r>
              <a:rPr lang="en-US" sz="3000" dirty="0" smtClean="0"/>
              <a:t>(</a:t>
            </a:r>
            <a:r>
              <a:rPr lang="en-US" sz="3000" dirty="0"/>
              <a:t>3) excels in a </a:t>
            </a:r>
            <a:r>
              <a:rPr lang="en-US" sz="3000" b="1" dirty="0">
                <a:solidFill>
                  <a:srgbClr val="FF0000"/>
                </a:solidFill>
              </a:rPr>
              <a:t>specific academic field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Facts and Figures about Gifted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nearly 380,000 identified gifted students in Texas, 7.7% of all students</a:t>
            </a:r>
            <a:r>
              <a:rPr lang="en-US" dirty="0" smtClean="0"/>
              <a:t>.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Total documented expenditures for gifted education are over $411 million, but that is only 1.3% of total education expenditures.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/>
              <a:t>Gifted education is </a:t>
            </a:r>
            <a:r>
              <a:rPr lang="en-US" dirty="0" smtClean="0"/>
              <a:t>funded, in part, by </a:t>
            </a:r>
            <a:r>
              <a:rPr lang="en-US" dirty="0"/>
              <a:t>a weighted formula</a:t>
            </a:r>
            <a:r>
              <a:rPr lang="en-US" dirty="0" smtClean="0"/>
              <a:t>, </a:t>
            </a:r>
            <a:r>
              <a:rPr lang="en-US" dirty="0"/>
              <a:t>unchanged </a:t>
            </a:r>
            <a:r>
              <a:rPr lang="en-US" dirty="0" smtClean="0"/>
              <a:t>since </a:t>
            </a:r>
            <a:r>
              <a:rPr lang="en-US" dirty="0"/>
              <a:t>1989.  </a:t>
            </a:r>
            <a:r>
              <a:rPr lang="en-US" dirty="0" smtClean="0"/>
              <a:t>that is capped at 5</a:t>
            </a:r>
            <a:r>
              <a:rPr lang="en-US" dirty="0"/>
              <a:t>% of </a:t>
            </a:r>
            <a:r>
              <a:rPr lang="en-US" dirty="0" smtClean="0"/>
              <a:t>a district’s </a:t>
            </a:r>
            <a:r>
              <a:rPr lang="en-US" dirty="0"/>
              <a:t>average daily attendance. </a:t>
            </a:r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2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is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dirty="0"/>
              <a:t>Get familiar with state laws and rules governing </a:t>
            </a:r>
          </a:p>
          <a:p>
            <a:pPr>
              <a:buNone/>
              <a:defRPr/>
            </a:pPr>
            <a:r>
              <a:rPr lang="en-US" dirty="0"/>
              <a:t>gifted education. </a:t>
            </a:r>
            <a:r>
              <a:rPr lang="en-US" dirty="0" smtClean="0"/>
              <a:t> Find </a:t>
            </a:r>
            <a:r>
              <a:rPr lang="en-US" i="1" dirty="0" smtClean="0"/>
              <a:t>The </a:t>
            </a:r>
            <a:r>
              <a:rPr lang="en-US" i="1" dirty="0"/>
              <a:t>Texas State Plan for the</a:t>
            </a:r>
          </a:p>
          <a:p>
            <a:pPr>
              <a:buNone/>
              <a:defRPr/>
            </a:pPr>
            <a:r>
              <a:rPr lang="en-US" i="1" dirty="0"/>
              <a:t>Education of Gifted/Talented Students </a:t>
            </a:r>
            <a:r>
              <a:rPr lang="en-US" dirty="0" smtClean="0"/>
              <a:t>online in </a:t>
            </a:r>
          </a:p>
          <a:p>
            <a:pPr>
              <a:buNone/>
              <a:defRPr/>
            </a:pPr>
            <a:r>
              <a:rPr lang="en-US" dirty="0" smtClean="0"/>
              <a:t>English </a:t>
            </a:r>
            <a:r>
              <a:rPr lang="en-US" dirty="0"/>
              <a:t>and </a:t>
            </a:r>
            <a:r>
              <a:rPr lang="en-US" dirty="0" smtClean="0"/>
              <a:t>Spanish </a:t>
            </a:r>
            <a:r>
              <a:rPr lang="en-US" dirty="0"/>
              <a:t>at the Texas Education Agency 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website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www.tea.state.tx.us/index2.aspx?id=6420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en-US" dirty="0" smtClean="0"/>
              <a:t>  </a:t>
            </a:r>
            <a:endParaRPr lang="en-US" dirty="0"/>
          </a:p>
          <a:p>
            <a:pPr>
              <a:buNone/>
              <a:defRPr/>
            </a:pPr>
            <a:endParaRPr lang="en-US" sz="1900" dirty="0"/>
          </a:p>
          <a:p>
            <a:pPr>
              <a:buNone/>
              <a:defRPr/>
            </a:pPr>
            <a:r>
              <a:rPr lang="en-US" b="1" dirty="0"/>
              <a:t>Ignorance of the law is not an excuse for being out </a:t>
            </a:r>
          </a:p>
          <a:p>
            <a:pPr>
              <a:buNone/>
              <a:defRPr/>
            </a:pPr>
            <a:r>
              <a:rPr lang="en-US" b="1" dirty="0"/>
              <a:t>of compliance! </a:t>
            </a:r>
            <a:r>
              <a:rPr lang="en-US" b="1" dirty="0" smtClean="0"/>
              <a:t> </a:t>
            </a:r>
            <a:r>
              <a:rPr lang="en-US" dirty="0" smtClean="0"/>
              <a:t>Share </a:t>
            </a:r>
            <a:r>
              <a:rPr lang="en-US" dirty="0"/>
              <a:t>this document with local</a:t>
            </a:r>
          </a:p>
          <a:p>
            <a:pPr>
              <a:buNone/>
              <a:defRPr/>
            </a:pPr>
            <a:r>
              <a:rPr lang="en-US" dirty="0"/>
              <a:t>school board members.  They have responsibility</a:t>
            </a:r>
          </a:p>
          <a:p>
            <a:pPr>
              <a:buNone/>
              <a:defRPr/>
            </a:pPr>
            <a:r>
              <a:rPr lang="en-US" dirty="0"/>
              <a:t>for ensuring compliance.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Rationale for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 </a:t>
            </a:r>
            <a:r>
              <a:rPr lang="en-US" b="1" dirty="0"/>
              <a:t>Texas Education Code </a:t>
            </a:r>
            <a:r>
              <a:rPr lang="en-US" dirty="0"/>
              <a:t>(state law) §29.122: </a:t>
            </a:r>
          </a:p>
          <a:p>
            <a:pPr>
              <a:buFont typeface="Arial" charset="0"/>
              <a:buNone/>
            </a:pPr>
            <a:r>
              <a:rPr lang="en-US" i="1" dirty="0"/>
              <a:t>     “…each school district shall adopt a </a:t>
            </a:r>
            <a:r>
              <a:rPr lang="en-US" i="1" dirty="0">
                <a:solidFill>
                  <a:srgbClr val="FF0000"/>
                </a:solidFill>
              </a:rPr>
              <a:t>process for identifying and serving gifted and talented students </a:t>
            </a:r>
            <a:r>
              <a:rPr lang="en-US" i="1" dirty="0"/>
              <a:t>in the district and shall </a:t>
            </a:r>
            <a:r>
              <a:rPr lang="en-US" i="1" dirty="0">
                <a:solidFill>
                  <a:srgbClr val="FF0000"/>
                </a:solidFill>
              </a:rPr>
              <a:t>establish a program for those students in each grade level</a:t>
            </a:r>
            <a:r>
              <a:rPr lang="en-US" i="1" dirty="0"/>
              <a:t>…”</a:t>
            </a:r>
          </a:p>
          <a:p>
            <a:pPr>
              <a:buFont typeface="Arial" charset="0"/>
              <a:buNone/>
            </a:pPr>
            <a:r>
              <a:rPr lang="en-US" dirty="0"/>
              <a:t> </a:t>
            </a:r>
            <a:endParaRPr lang="en-US" i="1" dirty="0"/>
          </a:p>
          <a:p>
            <a:r>
              <a:rPr lang="en-US" dirty="0"/>
              <a:t>The </a:t>
            </a:r>
            <a:r>
              <a:rPr lang="en-US" b="1" dirty="0"/>
              <a:t>Texas Administrative Code</a:t>
            </a:r>
            <a:r>
              <a:rPr lang="en-US" dirty="0"/>
              <a:t> (state rule) 19 TAC §89.3 states: </a:t>
            </a:r>
            <a:r>
              <a:rPr lang="en-US" i="1" dirty="0"/>
              <a:t>“School districts shall provide an </a:t>
            </a:r>
            <a:r>
              <a:rPr lang="en-US" i="1" dirty="0">
                <a:solidFill>
                  <a:srgbClr val="FF0000"/>
                </a:solidFill>
              </a:rPr>
              <a:t>array of learning opportunities</a:t>
            </a:r>
            <a:r>
              <a:rPr lang="en-US" i="1" dirty="0"/>
              <a:t> for gifted/talented students in </a:t>
            </a:r>
            <a:r>
              <a:rPr lang="en-US" i="1" dirty="0">
                <a:solidFill>
                  <a:srgbClr val="FF0000"/>
                </a:solidFill>
              </a:rPr>
              <a:t>kindergarten through grade twelve</a:t>
            </a:r>
            <a:r>
              <a:rPr lang="en-US" i="1" dirty="0"/>
              <a:t> and shall </a:t>
            </a:r>
            <a:r>
              <a:rPr lang="en-US" i="1" dirty="0">
                <a:solidFill>
                  <a:srgbClr val="FF0000"/>
                </a:solidFill>
              </a:rPr>
              <a:t>inform parents of the opportunities</a:t>
            </a:r>
            <a:r>
              <a:rPr lang="en-US" i="1" dirty="0"/>
              <a:t>.”</a:t>
            </a:r>
            <a:r>
              <a:rPr lang="en-US" dirty="0"/>
              <a:t>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7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SUGGESTIONS FOR GOOD ADVOCACY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6200" b="1" dirty="0" smtClean="0"/>
              <a:t>ALWAYS:</a:t>
            </a:r>
            <a:r>
              <a:rPr lang="en-US" sz="6200" dirty="0"/>
              <a:t> </a:t>
            </a:r>
            <a:r>
              <a:rPr lang="en-US" sz="6200" dirty="0" smtClean="0"/>
              <a:t> </a:t>
            </a:r>
            <a:r>
              <a:rPr lang="en-US" sz="6200" b="1" dirty="0" smtClean="0"/>
              <a:t>prepare</a:t>
            </a:r>
            <a:r>
              <a:rPr lang="en-US" sz="6200" dirty="0" smtClean="0"/>
              <a:t> </a:t>
            </a:r>
            <a:r>
              <a:rPr lang="en-US" sz="6200" dirty="0"/>
              <a:t>yourself for an </a:t>
            </a:r>
            <a:r>
              <a:rPr lang="en-US" sz="6200" dirty="0" smtClean="0"/>
              <a:t>appointment.</a:t>
            </a:r>
          </a:p>
          <a:p>
            <a:pPr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>
              <a:buNone/>
            </a:pPr>
            <a:r>
              <a:rPr lang="en-US" sz="6200" b="1" dirty="0"/>
              <a:t>ALWAYS</a:t>
            </a:r>
            <a:r>
              <a:rPr lang="en-US" sz="6200" b="1" dirty="0" smtClean="0"/>
              <a:t>:</a:t>
            </a:r>
            <a:r>
              <a:rPr lang="en-US" sz="6200" dirty="0"/>
              <a:t> </a:t>
            </a:r>
            <a:r>
              <a:rPr lang="en-US" sz="6200" dirty="0" smtClean="0"/>
              <a:t> be </a:t>
            </a:r>
            <a:r>
              <a:rPr lang="en-US" sz="6200" b="1" dirty="0"/>
              <a:t>punctual</a:t>
            </a:r>
            <a:r>
              <a:rPr lang="en-US" sz="6200" dirty="0"/>
              <a:t>, and be willing to wait for a person who </a:t>
            </a:r>
            <a:r>
              <a:rPr lang="en-US" sz="6200" dirty="0" smtClean="0"/>
              <a:t>is running late.</a:t>
            </a:r>
            <a:endParaRPr lang="en-US" sz="6200" dirty="0"/>
          </a:p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6200" b="1" dirty="0"/>
              <a:t>ALWAYS</a:t>
            </a:r>
            <a:r>
              <a:rPr lang="en-US" sz="6200" b="1" dirty="0" smtClean="0"/>
              <a:t>:  </a:t>
            </a:r>
            <a:r>
              <a:rPr lang="en-US" sz="6200" dirty="0" smtClean="0"/>
              <a:t>keep </a:t>
            </a:r>
            <a:r>
              <a:rPr lang="en-US" sz="6200" dirty="0"/>
              <a:t>letters and visits </a:t>
            </a:r>
            <a:r>
              <a:rPr lang="en-US" sz="6200" b="1" dirty="0"/>
              <a:t>short</a:t>
            </a:r>
            <a:r>
              <a:rPr lang="en-US" sz="6200" dirty="0"/>
              <a:t> and </a:t>
            </a:r>
            <a:r>
              <a:rPr lang="en-US" sz="6200" b="1" dirty="0"/>
              <a:t>to the point</a:t>
            </a:r>
            <a:r>
              <a:rPr lang="en-US" sz="6200" dirty="0"/>
              <a:t>.</a:t>
            </a:r>
          </a:p>
          <a:p>
            <a:pPr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>
              <a:buNone/>
            </a:pPr>
            <a:r>
              <a:rPr lang="en-US" sz="6200" b="1" dirty="0" smtClean="0"/>
              <a:t>ALWAYS:  </a:t>
            </a:r>
            <a:r>
              <a:rPr lang="en-US" sz="6200" dirty="0" smtClean="0"/>
              <a:t>be </a:t>
            </a:r>
            <a:r>
              <a:rPr lang="en-US" sz="6200" b="1" dirty="0"/>
              <a:t>accurate</a:t>
            </a:r>
            <a:r>
              <a:rPr lang="en-US" sz="6200" dirty="0"/>
              <a:t> and authentic with supporting </a:t>
            </a:r>
            <a:r>
              <a:rPr lang="en-US" sz="6200" dirty="0" smtClean="0"/>
              <a:t>facts.</a:t>
            </a:r>
            <a:endParaRPr lang="en-US" sz="6200" dirty="0"/>
          </a:p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6200" b="1" dirty="0" smtClean="0"/>
              <a:t>ALWAYS:</a:t>
            </a:r>
            <a:r>
              <a:rPr lang="en-US" sz="6200" b="1" dirty="0"/>
              <a:t> </a:t>
            </a:r>
            <a:r>
              <a:rPr lang="en-US" sz="6200" b="1" dirty="0" smtClean="0"/>
              <a:t> </a:t>
            </a:r>
            <a:r>
              <a:rPr lang="en-US" sz="6200" dirty="0" smtClean="0"/>
              <a:t>be </a:t>
            </a:r>
            <a:r>
              <a:rPr lang="en-US" sz="6200" b="1" dirty="0"/>
              <a:t>pleasant</a:t>
            </a:r>
            <a:r>
              <a:rPr lang="en-US" sz="6200" dirty="0"/>
              <a:t> and </a:t>
            </a:r>
            <a:r>
              <a:rPr lang="en-US" sz="6200" b="1" dirty="0"/>
              <a:t>polite</a:t>
            </a:r>
            <a:r>
              <a:rPr lang="en-US" sz="6200" dirty="0"/>
              <a:t>.</a:t>
            </a:r>
          </a:p>
          <a:p>
            <a:pPr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>
              <a:buNone/>
            </a:pPr>
            <a:r>
              <a:rPr lang="en-US" sz="6200" b="1" dirty="0" smtClean="0"/>
              <a:t>ALWAYS:</a:t>
            </a:r>
            <a:r>
              <a:rPr lang="en-US" sz="6200" b="1" dirty="0"/>
              <a:t> </a:t>
            </a:r>
            <a:r>
              <a:rPr lang="en-US" sz="6200" b="1" dirty="0" smtClean="0"/>
              <a:t> </a:t>
            </a:r>
            <a:r>
              <a:rPr lang="en-US" sz="6200" dirty="0" smtClean="0"/>
              <a:t>support </a:t>
            </a:r>
            <a:r>
              <a:rPr lang="en-US" sz="6200" dirty="0"/>
              <a:t>officials with </a:t>
            </a:r>
            <a:r>
              <a:rPr lang="en-US" sz="6200" b="1" dirty="0"/>
              <a:t>positive visibility</a:t>
            </a:r>
            <a:r>
              <a:rPr lang="en-US" sz="6200" dirty="0"/>
              <a:t> on behalf of the special </a:t>
            </a:r>
            <a:r>
              <a:rPr lang="en-US" sz="6200" dirty="0" smtClean="0"/>
              <a:t>	  needs of gifted children</a:t>
            </a:r>
            <a:r>
              <a:rPr lang="en-US" sz="6200" dirty="0"/>
              <a:t>.</a:t>
            </a:r>
          </a:p>
          <a:p>
            <a:pPr>
              <a:buNone/>
            </a:pPr>
            <a:r>
              <a:rPr lang="en-US" sz="4800" b="1" dirty="0"/>
              <a:t> </a:t>
            </a:r>
            <a:endParaRPr lang="en-US" sz="4800" dirty="0" smtClean="0"/>
          </a:p>
          <a:p>
            <a:pPr>
              <a:buNone/>
            </a:pPr>
            <a:r>
              <a:rPr lang="en-US" sz="6200" b="1" dirty="0" smtClean="0"/>
              <a:t>ALWAYS:</a:t>
            </a:r>
            <a:r>
              <a:rPr lang="en-US" sz="6200" b="1" dirty="0"/>
              <a:t> </a:t>
            </a:r>
            <a:r>
              <a:rPr lang="en-US" sz="6200" b="1" dirty="0" smtClean="0"/>
              <a:t> </a:t>
            </a:r>
            <a:r>
              <a:rPr lang="en-US" sz="6200" dirty="0" smtClean="0"/>
              <a:t>ask for a response to </a:t>
            </a:r>
            <a:r>
              <a:rPr lang="en-US" sz="6200" b="1" dirty="0" smtClean="0"/>
              <a:t>keep communication going</a:t>
            </a:r>
            <a:r>
              <a:rPr lang="en-US" sz="6200" dirty="0" smtClean="0"/>
              <a:t>.</a:t>
            </a:r>
          </a:p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6200" b="1" dirty="0"/>
              <a:t>ALWAYS</a:t>
            </a:r>
            <a:r>
              <a:rPr lang="en-US" sz="6200" b="1" dirty="0" smtClean="0"/>
              <a:t>:  follow-up</a:t>
            </a:r>
            <a:r>
              <a:rPr lang="en-US" sz="6200" dirty="0" smtClean="0"/>
              <a:t> </a:t>
            </a:r>
            <a:r>
              <a:rPr lang="en-US" sz="6200" dirty="0"/>
              <a:t>with a </a:t>
            </a:r>
            <a:r>
              <a:rPr lang="en-US" sz="6200" dirty="0" smtClean="0"/>
              <a:t>note</a:t>
            </a:r>
            <a:r>
              <a:rPr lang="en-US" sz="6200" dirty="0"/>
              <a:t>, phone call, </a:t>
            </a:r>
            <a:r>
              <a:rPr lang="en-US" sz="6200" dirty="0" smtClean="0"/>
              <a:t>e-mail, </a:t>
            </a:r>
            <a:r>
              <a:rPr lang="en-US" sz="6200" dirty="0"/>
              <a:t>a </a:t>
            </a:r>
            <a:r>
              <a:rPr lang="en-US" sz="6200" dirty="0" smtClean="0"/>
              <a:t>letter</a:t>
            </a:r>
            <a:r>
              <a:rPr lang="en-US" sz="6200" dirty="0"/>
              <a:t>, vote, etc.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Advocating for Gifted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fontScale="55000" lnSpcReduction="20000"/>
          </a:bodyPr>
          <a:lstStyle/>
          <a:p>
            <a:pPr algn="ctr">
              <a:buFont typeface="Arial" charset="0"/>
              <a:buNone/>
            </a:pPr>
            <a:r>
              <a:rPr lang="en-US" sz="5100" b="1" i="1" dirty="0"/>
              <a:t>Key Points Regarding the Value of Gifted Education</a:t>
            </a:r>
          </a:p>
          <a:p>
            <a:pPr algn="ctr">
              <a:buFont typeface="Arial" charset="0"/>
              <a:buNone/>
            </a:pPr>
            <a:endParaRPr lang="en-US" sz="1050" dirty="0"/>
          </a:p>
          <a:p>
            <a:r>
              <a:rPr lang="en-US" sz="4400" dirty="0"/>
              <a:t>Every child should receive an education that most appropriately meets their educational needs, regardless of their gifts, disabilities, or socioeconomic standing.  </a:t>
            </a:r>
          </a:p>
          <a:p>
            <a:pPr>
              <a:buFont typeface="Arial" charset="0"/>
              <a:buNone/>
            </a:pPr>
            <a:endParaRPr lang="en-US" sz="2900" dirty="0"/>
          </a:p>
          <a:p>
            <a:r>
              <a:rPr lang="en-US" sz="4400" dirty="0" smtClean="0"/>
              <a:t>It adds </a:t>
            </a:r>
            <a:r>
              <a:rPr lang="en-US" sz="4400" dirty="0"/>
              <a:t>value to </a:t>
            </a:r>
            <a:r>
              <a:rPr lang="en-US" sz="4400" dirty="0" smtClean="0"/>
              <a:t>schools.  Creative and critical thinking </a:t>
            </a:r>
            <a:r>
              <a:rPr lang="en-US" sz="4400" dirty="0"/>
              <a:t>skills, differentiated </a:t>
            </a:r>
            <a:r>
              <a:rPr lang="en-US" sz="4400" dirty="0" smtClean="0"/>
              <a:t>curriculum/instruction</a:t>
            </a:r>
            <a:r>
              <a:rPr lang="en-US" sz="4400" dirty="0"/>
              <a:t>, and performance standards </a:t>
            </a:r>
            <a:r>
              <a:rPr lang="en-US" sz="4400" dirty="0" smtClean="0"/>
              <a:t>first became common in gifted education programs.</a:t>
            </a:r>
            <a:endParaRPr lang="en-US" sz="4400" dirty="0"/>
          </a:p>
          <a:p>
            <a:endParaRPr lang="en-US" sz="2900" dirty="0"/>
          </a:p>
          <a:p>
            <a:r>
              <a:rPr lang="en-US" sz="4400" dirty="0"/>
              <a:t>Gifted students deserve </a:t>
            </a:r>
            <a:r>
              <a:rPr lang="en-US" sz="4400" dirty="0" smtClean="0"/>
              <a:t>to </a:t>
            </a:r>
            <a:r>
              <a:rPr lang="en-US" sz="4400" dirty="0"/>
              <a:t>learn what they don’t know rather than </a:t>
            </a:r>
            <a:r>
              <a:rPr lang="en-US" sz="4400" dirty="0" smtClean="0"/>
              <a:t>“</a:t>
            </a:r>
            <a:r>
              <a:rPr lang="en-US" sz="4400" dirty="0"/>
              <a:t>relearning” what they have proven they </a:t>
            </a:r>
            <a:r>
              <a:rPr lang="en-US" sz="4400" dirty="0" smtClean="0"/>
              <a:t>do </a:t>
            </a:r>
            <a:r>
              <a:rPr lang="en-US" sz="4400" dirty="0"/>
              <a:t>know.  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4400" dirty="0"/>
              <a:t>Weighted funding for gifted education makes clear that school districts MUST provide services for identified gifted students.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0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  Parents have to be recognized as special educators. The true experts on their children; and professional people—teachers, pediatricians, psychologists, and others—have to learn to be consultants to parents.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						Nicholas Hobbs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Thanks for being here today!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If you have questions, please contact me.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Tracy Weinberg</a:t>
            </a:r>
          </a:p>
          <a:p>
            <a:pPr marL="0" indent="0" algn="ctr">
              <a:buNone/>
            </a:pPr>
            <a:r>
              <a:rPr lang="en-US" sz="3600" dirty="0" smtClean="0"/>
              <a:t>tweinberg@txgifted.org </a:t>
            </a:r>
          </a:p>
          <a:p>
            <a:pPr marL="0" indent="0" algn="ctr">
              <a:buNone/>
            </a:pPr>
            <a:r>
              <a:rPr lang="en-US" sz="3600" dirty="0" smtClean="0"/>
              <a:t>512-499-8248 x205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48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State Goal for Services for </a:t>
            </a:r>
            <a:br>
              <a:rPr lang="en-US" sz="3600" b="1" dirty="0" smtClean="0"/>
            </a:br>
            <a:r>
              <a:rPr lang="en-US" sz="3600" b="1" dirty="0" smtClean="0"/>
              <a:t>Gifted/Talented Students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267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sz="3800" dirty="0" smtClean="0"/>
              <a:t>Students </a:t>
            </a:r>
            <a:r>
              <a:rPr lang="en-US" sz="3800" dirty="0"/>
              <a:t>who participate in services designed for </a:t>
            </a:r>
            <a:r>
              <a:rPr lang="en-US" sz="3800" dirty="0" smtClean="0"/>
              <a:t>gifted and talented </a:t>
            </a:r>
            <a:r>
              <a:rPr lang="en-US" sz="3800" dirty="0"/>
              <a:t>students will demonstrate skills in </a:t>
            </a:r>
            <a:r>
              <a:rPr lang="en-US" sz="4500" b="1" dirty="0" smtClean="0">
                <a:solidFill>
                  <a:srgbClr val="FF0000"/>
                </a:solidFill>
              </a:rPr>
              <a:t>self-directed learning</a:t>
            </a:r>
            <a:r>
              <a:rPr lang="en-US" sz="4000" dirty="0"/>
              <a:t>, </a:t>
            </a:r>
            <a:r>
              <a:rPr lang="en-US" sz="3800" dirty="0"/>
              <a:t>thinking, research, and communication, as evidenced by the development of </a:t>
            </a:r>
            <a:r>
              <a:rPr lang="en-US" sz="4500" b="1" dirty="0">
                <a:solidFill>
                  <a:srgbClr val="FF0000"/>
                </a:solidFill>
              </a:rPr>
              <a:t>innovative products and performances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3800" dirty="0"/>
              <a:t>that reflect individuality and </a:t>
            </a:r>
            <a:r>
              <a:rPr lang="en-US" sz="4500" b="1" dirty="0">
                <a:solidFill>
                  <a:srgbClr val="FF0000"/>
                </a:solidFill>
              </a:rPr>
              <a:t>creativity</a:t>
            </a:r>
            <a:r>
              <a:rPr lang="en-US" sz="4000" dirty="0"/>
              <a:t> </a:t>
            </a:r>
            <a:r>
              <a:rPr lang="en-US" sz="3800" dirty="0"/>
              <a:t>and are </a:t>
            </a:r>
            <a:r>
              <a:rPr lang="en-US" sz="4500" b="1" dirty="0">
                <a:solidFill>
                  <a:srgbClr val="FF0000"/>
                </a:solidFill>
              </a:rPr>
              <a:t>advanced</a:t>
            </a:r>
            <a:r>
              <a:rPr lang="en-US" sz="4000" dirty="0"/>
              <a:t> </a:t>
            </a:r>
            <a:r>
              <a:rPr lang="en-US" sz="3800" dirty="0" smtClean="0"/>
              <a:t>in </a:t>
            </a:r>
            <a:r>
              <a:rPr lang="en-US" sz="3800" dirty="0"/>
              <a:t>relation to students of similar age, experience, or environment.  High school graduates who have participated in services for gifted/talented students will  have produced products and performances of </a:t>
            </a:r>
            <a:r>
              <a:rPr lang="en-US" sz="4500" b="1" dirty="0">
                <a:solidFill>
                  <a:srgbClr val="FF0000"/>
                </a:solidFill>
              </a:rPr>
              <a:t>professional qual</a:t>
            </a:r>
            <a:r>
              <a:rPr lang="en-US" sz="4000" b="1" dirty="0">
                <a:solidFill>
                  <a:srgbClr val="FF0000"/>
                </a:solidFill>
              </a:rPr>
              <a:t>ity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3800" dirty="0"/>
              <a:t>as part of their program services.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i="1" dirty="0"/>
              <a:t>as adopted by the </a:t>
            </a:r>
            <a:r>
              <a:rPr lang="en-US" b="1" i="1" dirty="0"/>
              <a:t>Texas State Board of Education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35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>                       The Demands of Giftedness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dirty="0" smtClean="0"/>
              <a:t> </a:t>
            </a:r>
            <a:r>
              <a:rPr lang="en-US" sz="1800" b="1" dirty="0" smtClean="0"/>
              <a:t>Premises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i="1" dirty="0" smtClean="0"/>
              <a:t>1.  High level intelligence makes certain demands upon the gifted child.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2.  Behavior of gifted children results from these demands.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3.  There are curriculum implications inherent in these demands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  1. 	To </a:t>
            </a:r>
            <a:r>
              <a:rPr lang="en-US" sz="2400" b="1" dirty="0">
                <a:solidFill>
                  <a:srgbClr val="FF0000"/>
                </a:solidFill>
              </a:rPr>
              <a:t>crave for </a:t>
            </a:r>
            <a:r>
              <a:rPr lang="en-US" sz="2400" b="1" dirty="0" smtClean="0">
                <a:solidFill>
                  <a:srgbClr val="FF0000"/>
                </a:solidFill>
              </a:rPr>
              <a:t>knowledge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2</a:t>
            </a:r>
            <a:r>
              <a:rPr lang="en-US" sz="2400" dirty="0"/>
              <a:t>.	To </a:t>
            </a:r>
            <a:r>
              <a:rPr lang="en-US" sz="2400" dirty="0" smtClean="0"/>
              <a:t>focus </a:t>
            </a:r>
            <a:r>
              <a:rPr lang="en-US" sz="2400" dirty="0"/>
              <a:t>on or </a:t>
            </a:r>
            <a:r>
              <a:rPr lang="en-US" sz="2400" b="1" dirty="0">
                <a:solidFill>
                  <a:srgbClr val="FF0000"/>
                </a:solidFill>
              </a:rPr>
              <a:t>devour a </a:t>
            </a:r>
            <a:r>
              <a:rPr lang="en-US" sz="2400" b="1" dirty="0" smtClean="0">
                <a:solidFill>
                  <a:srgbClr val="FF0000"/>
                </a:solidFill>
              </a:rPr>
              <a:t>subject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4</a:t>
            </a:r>
            <a:r>
              <a:rPr lang="en-US" sz="2400" dirty="0"/>
              <a:t>.	To place </a:t>
            </a:r>
            <a:r>
              <a:rPr lang="en-US" sz="2400" b="1" dirty="0">
                <a:solidFill>
                  <a:srgbClr val="FF0000"/>
                </a:solidFill>
              </a:rPr>
              <a:t>high standards </a:t>
            </a:r>
            <a:r>
              <a:rPr lang="en-US" sz="2400" dirty="0"/>
              <a:t>on </a:t>
            </a:r>
            <a:r>
              <a:rPr lang="en-US" sz="2400" dirty="0" smtClean="0"/>
              <a:t>himself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  5</a:t>
            </a:r>
            <a:r>
              <a:rPr lang="en-US" sz="2400" dirty="0"/>
              <a:t>.	To be </a:t>
            </a:r>
            <a:r>
              <a:rPr lang="en-US" sz="2400" b="1" dirty="0">
                <a:solidFill>
                  <a:srgbClr val="FF0000"/>
                </a:solidFill>
              </a:rPr>
              <a:t>creative</a:t>
            </a:r>
            <a:r>
              <a:rPr lang="en-US" sz="2400" dirty="0"/>
              <a:t> or </a:t>
            </a:r>
            <a:r>
              <a:rPr lang="en-US" sz="2400" b="1" dirty="0" smtClean="0">
                <a:solidFill>
                  <a:srgbClr val="FF0000"/>
                </a:solidFill>
              </a:rPr>
              <a:t>inventive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  8</a:t>
            </a:r>
            <a:r>
              <a:rPr lang="en-US" sz="2400" dirty="0"/>
              <a:t>.	To </a:t>
            </a:r>
            <a:r>
              <a:rPr lang="en-US" sz="2400" b="1" dirty="0">
                <a:solidFill>
                  <a:srgbClr val="FF0000"/>
                </a:solidFill>
              </a:rPr>
              <a:t>concentrate</a:t>
            </a:r>
            <a:r>
              <a:rPr lang="en-US" sz="2400" dirty="0"/>
              <a:t> </a:t>
            </a:r>
            <a:r>
              <a:rPr lang="en-US" sz="2400" dirty="0" smtClean="0"/>
              <a:t>and have </a:t>
            </a:r>
            <a:r>
              <a:rPr lang="en-US" sz="2400" dirty="0"/>
              <a:t>a </a:t>
            </a:r>
            <a:r>
              <a:rPr lang="en-US" sz="2400" dirty="0" smtClean="0"/>
              <a:t>long attention span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12</a:t>
            </a:r>
            <a:r>
              <a:rPr lang="en-US" sz="2400" dirty="0"/>
              <a:t>.	To </a:t>
            </a:r>
            <a:r>
              <a:rPr lang="en-US" sz="2400" b="1" dirty="0">
                <a:solidFill>
                  <a:srgbClr val="FF0000"/>
                </a:solidFill>
              </a:rPr>
              <a:t>resist </a:t>
            </a:r>
            <a:r>
              <a:rPr lang="en-US" sz="2400" b="1" dirty="0" smtClean="0">
                <a:solidFill>
                  <a:srgbClr val="FF0000"/>
                </a:solidFill>
              </a:rPr>
              <a:t>routine</a:t>
            </a:r>
          </a:p>
          <a:p>
            <a:pPr>
              <a:buNone/>
            </a:pPr>
            <a:r>
              <a:rPr lang="en-US" sz="2400" dirty="0" smtClean="0"/>
              <a:t>	14</a:t>
            </a:r>
            <a:r>
              <a:rPr lang="en-US" sz="2400" dirty="0"/>
              <a:t>.	To be </a:t>
            </a:r>
            <a:r>
              <a:rPr lang="en-US" sz="2400" b="1" dirty="0">
                <a:solidFill>
                  <a:srgbClr val="FF0000"/>
                </a:solidFill>
              </a:rPr>
              <a:t>intolerant of </a:t>
            </a:r>
            <a:r>
              <a:rPr lang="en-US" sz="2400" b="1" dirty="0" smtClean="0">
                <a:solidFill>
                  <a:srgbClr val="FF0000"/>
                </a:solidFill>
              </a:rPr>
              <a:t>stupidity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16</a:t>
            </a:r>
            <a:r>
              <a:rPr lang="en-US" sz="2400" dirty="0"/>
              <a:t>.	To do </a:t>
            </a:r>
            <a:r>
              <a:rPr lang="en-US" sz="2400" b="1" dirty="0">
                <a:solidFill>
                  <a:srgbClr val="FF0000"/>
                </a:solidFill>
              </a:rPr>
              <a:t>critical, evaluative </a:t>
            </a:r>
            <a:r>
              <a:rPr lang="en-US" sz="2400" b="1" dirty="0" smtClean="0">
                <a:solidFill>
                  <a:srgbClr val="FF0000"/>
                </a:solidFill>
              </a:rPr>
              <a:t>thinking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19</a:t>
            </a:r>
            <a:r>
              <a:rPr lang="en-US" sz="2400" dirty="0"/>
              <a:t>.	To have his </a:t>
            </a:r>
            <a:r>
              <a:rPr lang="en-US" sz="2400" b="1" dirty="0">
                <a:solidFill>
                  <a:srgbClr val="FF0000"/>
                </a:solidFill>
              </a:rPr>
              <a:t>intelligence responded </a:t>
            </a:r>
            <a:r>
              <a:rPr lang="en-US" sz="2400" b="1" dirty="0" smtClean="0">
                <a:solidFill>
                  <a:srgbClr val="FF0000"/>
                </a:solidFill>
              </a:rPr>
              <a:t>to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24</a:t>
            </a:r>
            <a:r>
              <a:rPr lang="en-US" sz="2400" dirty="0"/>
              <a:t>.	To pursue a </a:t>
            </a:r>
            <a:r>
              <a:rPr lang="en-US" sz="2400" b="1" dirty="0">
                <a:solidFill>
                  <a:srgbClr val="FF0000"/>
                </a:solidFill>
              </a:rPr>
              <a:t>learning pace </a:t>
            </a:r>
            <a:r>
              <a:rPr lang="en-US" sz="2400" dirty="0"/>
              <a:t>of his </a:t>
            </a:r>
            <a:r>
              <a:rPr lang="en-US" sz="2400" dirty="0" smtClean="0"/>
              <a:t>own </a:t>
            </a:r>
            <a:r>
              <a:rPr lang="en-US" sz="2400" dirty="0"/>
              <a:t>(</a:t>
            </a:r>
            <a:r>
              <a:rPr lang="en-US" sz="2400" dirty="0" smtClean="0"/>
              <a:t>fast </a:t>
            </a:r>
            <a:r>
              <a:rPr lang="en-US" sz="2400" dirty="0"/>
              <a:t>or slow)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92" t="24448" r="18092" b="25031"/>
          <a:stretch>
            <a:fillRect/>
          </a:stretch>
        </p:blipFill>
        <p:spPr bwMode="auto">
          <a:xfrm>
            <a:off x="1371600" y="381000"/>
            <a:ext cx="64008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81000"/>
            <a:ext cx="7772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Who Are the Gifted?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8001000" cy="464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When </a:t>
            </a:r>
            <a:r>
              <a:rPr lang="en-US" sz="3000" b="1" smtClean="0"/>
              <a:t>Thomas Edison </a:t>
            </a:r>
            <a:r>
              <a:rPr lang="en-US" sz="3000" smtClean="0"/>
              <a:t>was a boy, his teachers told him he was too stupid to learn.</a:t>
            </a:r>
          </a:p>
          <a:p>
            <a:endParaRPr lang="en-US" sz="3000" smtClean="0"/>
          </a:p>
          <a:p>
            <a:r>
              <a:rPr lang="en-US" sz="3000" smtClean="0"/>
              <a:t>A newspaper editor once fired </a:t>
            </a:r>
            <a:r>
              <a:rPr lang="en-US" sz="3000" b="1" smtClean="0"/>
              <a:t>Walt Disney </a:t>
            </a:r>
            <a:r>
              <a:rPr lang="en-US" sz="3000" smtClean="0"/>
              <a:t>because he had “no good ideas.”</a:t>
            </a:r>
          </a:p>
          <a:p>
            <a:endParaRPr lang="en-US" sz="3000" smtClean="0"/>
          </a:p>
          <a:p>
            <a:r>
              <a:rPr lang="en-US" sz="3000" b="1" smtClean="0"/>
              <a:t>Abraham Lincoln </a:t>
            </a:r>
            <a:r>
              <a:rPr lang="en-US" sz="3000" smtClean="0"/>
              <a:t>entered the Black Hawk War as a captain and came out as a private.</a:t>
            </a:r>
          </a:p>
          <a:p>
            <a:endParaRPr lang="en-US" sz="3000" smtClean="0"/>
          </a:p>
          <a:p>
            <a:r>
              <a:rPr lang="en-US" sz="3000" b="1" smtClean="0"/>
              <a:t>Werner von Braun </a:t>
            </a:r>
            <a:r>
              <a:rPr lang="en-US" sz="3000" smtClean="0"/>
              <a:t>flunked 9</a:t>
            </a:r>
            <a:r>
              <a:rPr lang="en-US" sz="3000" baseline="30000" smtClean="0"/>
              <a:t>th</a:t>
            </a:r>
            <a:r>
              <a:rPr lang="en-US" sz="3000" smtClean="0"/>
              <a:t> grade algebra.</a:t>
            </a:r>
          </a:p>
          <a:p>
            <a:endParaRPr lang="en-US" sz="3000" smtClean="0"/>
          </a:p>
          <a:p>
            <a:r>
              <a:rPr lang="en-US" sz="3000" smtClean="0"/>
              <a:t>“Some people bloom early and some bloom late!”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7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key with stick 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27496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838200"/>
          </a:xfrm>
        </p:spPr>
        <p:txBody>
          <a:bodyPr lIns="86493" tIns="43247" rIns="86493" bIns="43247" anchor="b"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Four Keys to GT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52800" y="1905000"/>
            <a:ext cx="5562600" cy="4279900"/>
          </a:xfrm>
        </p:spPr>
        <p:txBody>
          <a:bodyPr lIns="86493" tIns="43247" rIns="86493" bIns="43247"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Asynchronous Development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Degree of Giftedness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Intrinsic Motivation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Energy from being alone     (Introverted)</a:t>
            </a:r>
          </a:p>
        </p:txBody>
      </p:sp>
    </p:spTree>
    <p:extLst>
      <p:ext uri="{BB962C8B-B14F-4D97-AF65-F5344CB8AC3E}">
        <p14:creationId xmlns:p14="http://schemas.microsoft.com/office/powerpoint/2010/main" val="255189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2286000"/>
            <a:ext cx="7010400" cy="3505200"/>
            <a:chOff x="768" y="1296"/>
            <a:chExt cx="4416" cy="2208"/>
          </a:xfrm>
        </p:grpSpPr>
        <p:sp>
          <p:nvSpPr>
            <p:cNvPr id="19487" name="Line 3"/>
            <p:cNvSpPr>
              <a:spLocks noChangeShapeType="1"/>
            </p:cNvSpPr>
            <p:nvPr/>
          </p:nvSpPr>
          <p:spPr bwMode="auto">
            <a:xfrm flipV="1">
              <a:off x="768" y="3504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4"/>
            <p:cNvSpPr>
              <a:spLocks noChangeShapeType="1"/>
            </p:cNvSpPr>
            <p:nvPr/>
          </p:nvSpPr>
          <p:spPr bwMode="auto">
            <a:xfrm flipV="1">
              <a:off x="768" y="1296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59" name="Text Box 5"/>
          <p:cNvSpPr txBox="1">
            <a:spLocks noChangeArrowheads="1"/>
          </p:cNvSpPr>
          <p:nvPr/>
        </p:nvSpPr>
        <p:spPr bwMode="auto">
          <a:xfrm rot="-5383518">
            <a:off x="-791369" y="3552032"/>
            <a:ext cx="3027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Developmental Rates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447800" y="4724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447800" y="4191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905000" y="5867400"/>
            <a:ext cx="106682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P</a:t>
            </a:r>
            <a:r>
              <a:rPr lang="en-US" sz="1400" b="1" dirty="0" smtClean="0">
                <a:latin typeface="Tahoma" pitchFamily="34" charset="0"/>
              </a:rPr>
              <a:t>hysical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428999" y="5867400"/>
            <a:ext cx="11425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</a:rPr>
              <a:t>C</a:t>
            </a:r>
            <a:r>
              <a:rPr lang="en-US" sz="1400" b="1" dirty="0" smtClean="0">
                <a:latin typeface="Tahoma" pitchFamily="34" charset="0"/>
              </a:rPr>
              <a:t>ognitive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104989" y="5867400"/>
            <a:ext cx="80010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en-US" sz="2400" b="1" dirty="0" smtClean="0">
                <a:latin typeface="Tahoma" pitchFamily="34" charset="0"/>
              </a:rPr>
              <a:t>S</a:t>
            </a:r>
            <a:r>
              <a:rPr lang="en-US" sz="1400" b="1" dirty="0" smtClean="0">
                <a:latin typeface="Tahoma" pitchFamily="34" charset="0"/>
              </a:rPr>
              <a:t>ocial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6629400" y="5867400"/>
            <a:ext cx="121920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en-US" sz="2400" b="1" dirty="0" smtClean="0">
                <a:latin typeface="Tahoma" pitchFamily="34" charset="0"/>
              </a:rPr>
              <a:t>E</a:t>
            </a:r>
            <a:r>
              <a:rPr lang="en-US" sz="1400" b="1" dirty="0" smtClean="0">
                <a:latin typeface="Tahoma" pitchFamily="34" charset="0"/>
              </a:rPr>
              <a:t>motional</a:t>
            </a:r>
            <a:endParaRPr lang="en-US" sz="1400" b="1" dirty="0">
              <a:latin typeface="Tahom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4718050"/>
            <a:ext cx="5181600" cy="1073150"/>
            <a:chOff x="1104" y="3116"/>
            <a:chExt cx="3264" cy="676"/>
          </a:xfrm>
        </p:grpSpPr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1104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2112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3072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4128" y="3116"/>
              <a:ext cx="240" cy="67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9800" y="4183063"/>
            <a:ext cx="5181600" cy="1608137"/>
            <a:chOff x="1344" y="2779"/>
            <a:chExt cx="3264" cy="1013"/>
          </a:xfrm>
        </p:grpSpPr>
        <p:sp>
          <p:nvSpPr>
            <p:cNvPr id="19479" name="Rectangle 18"/>
            <p:cNvSpPr>
              <a:spLocks noChangeArrowheads="1"/>
            </p:cNvSpPr>
            <p:nvPr/>
          </p:nvSpPr>
          <p:spPr bwMode="auto">
            <a:xfrm>
              <a:off x="1344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0" name="Rectangle 19"/>
            <p:cNvSpPr>
              <a:spLocks noChangeArrowheads="1"/>
            </p:cNvSpPr>
            <p:nvPr/>
          </p:nvSpPr>
          <p:spPr bwMode="auto">
            <a:xfrm>
              <a:off x="2352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1" name="Rectangle 20"/>
            <p:cNvSpPr>
              <a:spLocks noChangeArrowheads="1"/>
            </p:cNvSpPr>
            <p:nvPr/>
          </p:nvSpPr>
          <p:spPr bwMode="auto">
            <a:xfrm>
              <a:off x="3312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82" name="Rectangle 21"/>
            <p:cNvSpPr>
              <a:spLocks noChangeArrowheads="1"/>
            </p:cNvSpPr>
            <p:nvPr/>
          </p:nvSpPr>
          <p:spPr bwMode="auto">
            <a:xfrm>
              <a:off x="4368" y="2779"/>
              <a:ext cx="240" cy="10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90800" y="2838450"/>
            <a:ext cx="5181600" cy="2952750"/>
            <a:chOff x="1663" y="2061"/>
            <a:chExt cx="3427" cy="1984"/>
          </a:xfrm>
        </p:grpSpPr>
        <p:sp>
          <p:nvSpPr>
            <p:cNvPr id="19475" name="Rectangle 23"/>
            <p:cNvSpPr>
              <a:spLocks noChangeArrowheads="1"/>
            </p:cNvSpPr>
            <p:nvPr/>
          </p:nvSpPr>
          <p:spPr bwMode="auto">
            <a:xfrm>
              <a:off x="1663" y="3312"/>
              <a:ext cx="252" cy="7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6" name="Rectangle 24"/>
            <p:cNvSpPr>
              <a:spLocks noChangeArrowheads="1"/>
            </p:cNvSpPr>
            <p:nvPr/>
          </p:nvSpPr>
          <p:spPr bwMode="auto">
            <a:xfrm>
              <a:off x="2721" y="2061"/>
              <a:ext cx="252" cy="19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7" name="Rectangle 25"/>
            <p:cNvSpPr>
              <a:spLocks noChangeArrowheads="1"/>
            </p:cNvSpPr>
            <p:nvPr/>
          </p:nvSpPr>
          <p:spPr bwMode="auto">
            <a:xfrm>
              <a:off x="3729" y="3312"/>
              <a:ext cx="252" cy="7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8" name="Rectangle 26"/>
            <p:cNvSpPr>
              <a:spLocks noChangeArrowheads="1"/>
            </p:cNvSpPr>
            <p:nvPr/>
          </p:nvSpPr>
          <p:spPr bwMode="auto">
            <a:xfrm>
              <a:off x="4838" y="2502"/>
              <a:ext cx="252" cy="154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553200" y="1676400"/>
            <a:ext cx="2132013" cy="1371600"/>
            <a:chOff x="4271" y="1463"/>
            <a:chExt cx="1411" cy="921"/>
          </a:xfrm>
        </p:grpSpPr>
        <p:sp>
          <p:nvSpPr>
            <p:cNvPr id="19471" name="Rectangle 28"/>
            <p:cNvSpPr>
              <a:spLocks noChangeArrowheads="1"/>
            </p:cNvSpPr>
            <p:nvPr/>
          </p:nvSpPr>
          <p:spPr bwMode="auto">
            <a:xfrm>
              <a:off x="4271" y="1514"/>
              <a:ext cx="151" cy="15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2" name="Rectangle 29"/>
            <p:cNvSpPr>
              <a:spLocks noChangeArrowheads="1"/>
            </p:cNvSpPr>
            <p:nvPr/>
          </p:nvSpPr>
          <p:spPr bwMode="auto">
            <a:xfrm>
              <a:off x="4271" y="1821"/>
              <a:ext cx="151" cy="1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3" name="Rectangle 30"/>
            <p:cNvSpPr>
              <a:spLocks noChangeArrowheads="1"/>
            </p:cNvSpPr>
            <p:nvPr/>
          </p:nvSpPr>
          <p:spPr bwMode="auto">
            <a:xfrm>
              <a:off x="4271" y="2128"/>
              <a:ext cx="151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6493" tIns="43247" rIns="86493" bIns="43247" anchor="ctr"/>
            <a:lstStyle/>
            <a:p>
              <a:pPr algn="l" defTabSz="865188"/>
              <a:endParaRPr lang="en-US" sz="2300">
                <a:latin typeface="Tahoma" pitchFamily="34" charset="0"/>
              </a:endParaRPr>
            </a:p>
          </p:txBody>
        </p:sp>
        <p:sp>
          <p:nvSpPr>
            <p:cNvPr id="19474" name="Text Box 31"/>
            <p:cNvSpPr txBox="1">
              <a:spLocks noChangeArrowheads="1"/>
            </p:cNvSpPr>
            <p:nvPr/>
          </p:nvSpPr>
          <p:spPr bwMode="auto">
            <a:xfrm>
              <a:off x="4473" y="1463"/>
              <a:ext cx="1209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algn="l">
                <a:spcBef>
                  <a:spcPct val="25000"/>
                </a:spcBef>
              </a:pPr>
              <a:r>
                <a:rPr lang="en-US" sz="2400">
                  <a:latin typeface="Tahoma" pitchFamily="34" charset="0"/>
                </a:rPr>
                <a:t>Average</a:t>
              </a:r>
            </a:p>
            <a:p>
              <a:pPr algn="l">
                <a:spcBef>
                  <a:spcPct val="25000"/>
                </a:spcBef>
              </a:pPr>
              <a:r>
                <a:rPr lang="en-US" sz="2400">
                  <a:latin typeface="Tahoma" pitchFamily="34" charset="0"/>
                </a:rPr>
                <a:t>Above Ave.</a:t>
              </a:r>
            </a:p>
            <a:p>
              <a:pPr algn="l">
                <a:spcBef>
                  <a:spcPct val="25000"/>
                </a:spcBef>
              </a:pPr>
              <a:r>
                <a:rPr lang="en-US" sz="2400">
                  <a:latin typeface="Tahoma" pitchFamily="34" charset="0"/>
                </a:rPr>
                <a:t>Gifted</a:t>
              </a:r>
            </a:p>
          </p:txBody>
        </p:sp>
      </p:grpSp>
      <p:sp>
        <p:nvSpPr>
          <p:cNvPr id="17422" name="Rectangle 3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Asynchronous Development</a:t>
            </a:r>
          </a:p>
        </p:txBody>
      </p:sp>
    </p:spTree>
    <p:extLst>
      <p:ext uri="{BB962C8B-B14F-4D97-AF65-F5344CB8AC3E}">
        <p14:creationId xmlns:p14="http://schemas.microsoft.com/office/powerpoint/2010/main" val="302857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orm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2286000"/>
            <a:ext cx="811644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457200"/>
            <a:ext cx="8534400" cy="685800"/>
          </a:xfrm>
        </p:spPr>
        <p:txBody>
          <a:bodyPr lIns="86493" tIns="43247" rIns="86493" bIns="43247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Degree of Giftedness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5562600"/>
            <a:ext cx="8610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905500" y="2539433"/>
            <a:ext cx="2641146" cy="12610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r>
              <a:rPr lang="en-US" sz="1200" dirty="0" smtClean="0">
                <a:latin typeface="Tahoma" pitchFamily="34" charset="0"/>
              </a:rPr>
              <a:t>An IQ of 130 is the same distance</a:t>
            </a:r>
          </a:p>
          <a:p>
            <a:pPr algn="l" defTabSz="865188"/>
            <a:r>
              <a:rPr lang="en-US" sz="1200" dirty="0" smtClean="0">
                <a:latin typeface="Tahoma" pitchFamily="34" charset="0"/>
              </a:rPr>
              <a:t>from average (100)  as an IQ of 70. </a:t>
            </a:r>
          </a:p>
          <a:p>
            <a:pPr algn="l" defTabSz="865188"/>
            <a:r>
              <a:rPr lang="en-US" sz="1200" dirty="0" smtClean="0">
                <a:latin typeface="Tahoma" pitchFamily="34" charset="0"/>
              </a:rPr>
              <a:t>Both would require educational </a:t>
            </a:r>
          </a:p>
          <a:p>
            <a:pPr algn="l" defTabSz="865188"/>
            <a:r>
              <a:rPr lang="en-US" sz="1200" i="1" dirty="0">
                <a:latin typeface="Tahoma" pitchFamily="34" charset="0"/>
              </a:rPr>
              <a:t>m</a:t>
            </a:r>
            <a:r>
              <a:rPr lang="en-US" sz="1200" i="1" dirty="0" smtClean="0">
                <a:latin typeface="Tahoma" pitchFamily="34" charset="0"/>
              </a:rPr>
              <a:t>odifications</a:t>
            </a:r>
            <a:r>
              <a:rPr lang="en-US" sz="1200" dirty="0" smtClean="0">
                <a:latin typeface="Tahoma" pitchFamily="34" charset="0"/>
              </a:rPr>
              <a:t> in school settings.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14800" y="5562600"/>
            <a:ext cx="9334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100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68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85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34000" y="5562600"/>
            <a:ext cx="1143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115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53200" y="5562600"/>
            <a:ext cx="7032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130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28800" y="5562600"/>
            <a:ext cx="68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70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3333750" y="3619500"/>
            <a:ext cx="4763" cy="1987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5661025" y="3762375"/>
            <a:ext cx="0" cy="1774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208463" y="4119563"/>
            <a:ext cx="581025" cy="50006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93025" y="5548313"/>
            <a:ext cx="704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 dirty="0">
                <a:latin typeface="Tahoma" pitchFamily="34" charset="0"/>
              </a:rPr>
              <a:t>145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52463" y="5548313"/>
            <a:ext cx="581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55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498975" y="2405063"/>
            <a:ext cx="0" cy="30607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 rot="-5400000">
            <a:off x="2539206" y="3480594"/>
            <a:ext cx="35004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1700">
                <a:latin typeface="Tahoma" pitchFamily="34" charset="0"/>
              </a:rPr>
              <a:t>TEKS, text books, instruction</a:t>
            </a:r>
          </a:p>
        </p:txBody>
      </p:sp>
      <p:sp>
        <p:nvSpPr>
          <p:cNvPr id="180244" name="Oval 20"/>
          <p:cNvSpPr>
            <a:spLocks noChangeArrowheads="1"/>
          </p:cNvSpPr>
          <p:nvPr/>
        </p:nvSpPr>
        <p:spPr bwMode="auto">
          <a:xfrm>
            <a:off x="1752600" y="4548188"/>
            <a:ext cx="685800" cy="1643062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180245" name="Oval 21"/>
          <p:cNvSpPr>
            <a:spLocks noChangeArrowheads="1"/>
          </p:cNvSpPr>
          <p:nvPr/>
        </p:nvSpPr>
        <p:spPr bwMode="auto">
          <a:xfrm>
            <a:off x="6553201" y="4548188"/>
            <a:ext cx="672872" cy="1643062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 rot="-5400000">
            <a:off x="5187950" y="4413250"/>
            <a:ext cx="581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l" defTabSz="865188">
              <a:spcBef>
                <a:spcPct val="50000"/>
              </a:spcBef>
            </a:pPr>
            <a:r>
              <a:rPr lang="en-US" sz="2300">
                <a:latin typeface="Tahoma" pitchFamily="34" charset="0"/>
              </a:rPr>
              <a:t>AP</a:t>
            </a:r>
          </a:p>
        </p:txBody>
      </p:sp>
      <p:sp>
        <p:nvSpPr>
          <p:cNvPr id="180249" name="Oval 25"/>
          <p:cNvSpPr>
            <a:spLocks noChangeArrowheads="1"/>
          </p:cNvSpPr>
          <p:nvPr/>
        </p:nvSpPr>
        <p:spPr bwMode="auto">
          <a:xfrm>
            <a:off x="533400" y="4548188"/>
            <a:ext cx="700088" cy="1643062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180250" name="Oval 26"/>
          <p:cNvSpPr>
            <a:spLocks noChangeArrowheads="1"/>
          </p:cNvSpPr>
          <p:nvPr/>
        </p:nvSpPr>
        <p:spPr bwMode="auto">
          <a:xfrm>
            <a:off x="7693025" y="4548188"/>
            <a:ext cx="704849" cy="1643062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l" defTabSz="865188"/>
            <a:endParaRPr lang="en-US" sz="2300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13" y="1232823"/>
            <a:ext cx="76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far a child is from the average IQ of 100 is significant.  The higher the level of giftedness, the more educational needs a student may have.</a:t>
            </a:r>
          </a:p>
        </p:txBody>
      </p:sp>
    </p:spTree>
    <p:extLst>
      <p:ext uri="{BB962C8B-B14F-4D97-AF65-F5344CB8AC3E}">
        <p14:creationId xmlns:p14="http://schemas.microsoft.com/office/powerpoint/2010/main" val="290093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4" grpId="0" animBg="1"/>
      <p:bldP spid="180245" grpId="0" animBg="1"/>
      <p:bldP spid="180249" grpId="0" animBg="1"/>
      <p:bldP spid="1802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606</TotalTime>
  <Words>955</Words>
  <Application>Microsoft Office PowerPoint</Application>
  <PresentationFormat>On-screen Show (4:3)</PresentationFormat>
  <Paragraphs>248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Hope for the Future: Understanding and Meeting  the Needs of Gifted Learners </vt:lpstr>
      <vt:lpstr> State of Texas’ Definition of a  Gifted and Talented Student </vt:lpstr>
      <vt:lpstr>State Goal for Services for  Gifted/Talented Students</vt:lpstr>
      <vt:lpstr>                       The Demands of Giftedness  Premises: 1.  High level intelligence makes certain demands upon the gifted child. 2.  Behavior of gifted children results from these demands. 3.  There are curriculum implications inherent in these demands  </vt:lpstr>
      <vt:lpstr>PowerPoint Presentation</vt:lpstr>
      <vt:lpstr>PowerPoint Presentation</vt:lpstr>
      <vt:lpstr>Four Keys to GT</vt:lpstr>
      <vt:lpstr>Asynchronous Development</vt:lpstr>
      <vt:lpstr>Degree of Giftedness</vt:lpstr>
      <vt:lpstr> Intrinsic Motivation</vt:lpstr>
      <vt:lpstr> Introversion</vt:lpstr>
      <vt:lpstr>Expecting all children the same age to learn from the same materials is like expecting all children the same age to wear the same size clothing.      Madeline Hunter</vt:lpstr>
      <vt:lpstr>Overexcitabilities</vt:lpstr>
      <vt:lpstr>The “Spirited” Child</vt:lpstr>
      <vt:lpstr>Myths About Gifted Students</vt:lpstr>
      <vt:lpstr> Parent Wish List for Educators </vt:lpstr>
      <vt:lpstr>What the Research Says:  Gifted Education Works </vt:lpstr>
      <vt:lpstr>PowerPoint Presentation</vt:lpstr>
      <vt:lpstr> Advocating for Gifted Programs in Local Schools </vt:lpstr>
      <vt:lpstr>Facts and Figures about Gifted Education</vt:lpstr>
      <vt:lpstr>Knowledge is Power</vt:lpstr>
      <vt:lpstr>A Rationale for Advocacy</vt:lpstr>
      <vt:lpstr> SUGGESTIONS FOR GOOD ADVOCACY </vt:lpstr>
      <vt:lpstr>Advocating for Gifted Education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Their Needs: TAGT, Gifted Children, and You   </dc:title>
  <dc:creator>tweinberg</dc:creator>
  <cp:lastModifiedBy>tweinberg</cp:lastModifiedBy>
  <cp:revision>39</cp:revision>
  <dcterms:created xsi:type="dcterms:W3CDTF">2010-01-08T17:52:50Z</dcterms:created>
  <dcterms:modified xsi:type="dcterms:W3CDTF">2012-10-18T15:23:48Z</dcterms:modified>
</cp:coreProperties>
</file>