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89" r:id="rId5"/>
    <p:sldId id="259" r:id="rId6"/>
    <p:sldId id="290" r:id="rId7"/>
    <p:sldId id="264" r:id="rId8"/>
    <p:sldId id="288" r:id="rId9"/>
    <p:sldId id="279" r:id="rId10"/>
    <p:sldId id="280" r:id="rId11"/>
    <p:sldId id="286" r:id="rId12"/>
    <p:sldId id="287" r:id="rId13"/>
    <p:sldId id="283" r:id="rId14"/>
    <p:sldId id="284" r:id="rId15"/>
    <p:sldId id="260" r:id="rId16"/>
    <p:sldId id="277" r:id="rId17"/>
    <p:sldId id="266" r:id="rId18"/>
    <p:sldId id="267" r:id="rId19"/>
    <p:sldId id="291" r:id="rId20"/>
    <p:sldId id="263" r:id="rId21"/>
    <p:sldId id="270" r:id="rId22"/>
    <p:sldId id="271" r:id="rId23"/>
    <p:sldId id="268" r:id="rId24"/>
    <p:sldId id="262" r:id="rId25"/>
    <p:sldId id="273" r:id="rId26"/>
    <p:sldId id="269" r:id="rId27"/>
    <p:sldId id="28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8" autoAdjust="0"/>
  </p:normalViewPr>
  <p:slideViewPr>
    <p:cSldViewPr>
      <p:cViewPr varScale="1">
        <p:scale>
          <a:sx n="82" d="100"/>
          <a:sy n="82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74C9-6D5E-4E5B-8A9C-A1E639745C0B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9EF22-B3E6-4FB3-BF4E-304CC11C30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2A9953-9A96-4FF9-A85F-294E54BA4787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81B8BF-DDB1-48FC-9228-AF24A884A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19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Texas State Plan; will return to it later when discussing advocacy.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13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205A4-B623-45C2-A0D7-FD2AD2CE817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AD8E6577-CFDD-488F-B791-7C42B2D7AE36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Introversion vs. extroversion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behaviors and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77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overlook</a:t>
            </a:r>
            <a:r>
              <a:rPr lang="en-US" baseline="0" dirty="0" smtClean="0"/>
              <a:t> “idealized” beliefs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13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31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to look for in a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5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76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key ideas in red, which stand</a:t>
            </a:r>
            <a:r>
              <a:rPr lang="en-US" baseline="0" dirty="0" smtClean="0"/>
              <a:t> in contrast to testing focus that seems to dominate much of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06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Gifted students may possess any or all of these characteristics, to varying degrees.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a look at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85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FBF54-7FD7-41B8-B824-90366351FE9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ABC89958-6F0C-4F0B-B60B-5D5DCB6A2E9B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Overview of G/T characteristics and behaviors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37778-AF4B-4AAB-994C-044ABE800A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8E491D66-2EE4-4961-9A69-E921ABC11744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Judgment lags behind intellect (last area of brain to mature, gap narrows each year, usually catches up in mid-twenties)</a:t>
            </a:r>
          </a:p>
          <a:p>
            <a:pPr eaLnBrk="1" hangingPunct="1"/>
            <a:r>
              <a:rPr lang="en-US" dirty="0" smtClean="0"/>
              <a:t>Judgment requires life experience rather than logic to learn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DA943-7795-4C0F-9DB0-0FF5F5A5D61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98E099F7-A2CE-4BCD-AB19-13F2D08FB21E}" type="slidenum">
              <a:rPr lang="en-US" sz="1200"/>
              <a:pPr algn="r"/>
              <a:t>11</a:t>
            </a:fld>
            <a:endParaRPr lang="en-US" sz="1200" dirty="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Degree of giftedness – distance from the mean</a:t>
            </a:r>
          </a:p>
          <a:p>
            <a:pPr eaLnBrk="1" hangingPunct="1"/>
            <a:r>
              <a:rPr lang="en-US" dirty="0" smtClean="0"/>
              <a:t>Different lessons are needed for 40, 55, 70</a:t>
            </a:r>
          </a:p>
          <a:p>
            <a:pPr eaLnBrk="1" hangingPunct="1"/>
            <a:r>
              <a:rPr lang="en-US" dirty="0" smtClean="0"/>
              <a:t>Different lessons are needed for 130, 145, 160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5A3FF-81C2-4E81-8071-0790C638DC4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392E406F-2EE8-4977-AA92-0AB6D8BE6A13}" type="slidenum">
              <a:rPr lang="en-US" sz="1200"/>
              <a:pPr algn="r"/>
              <a:t>12</a:t>
            </a:fld>
            <a:endParaRPr lang="en-US" sz="1200" dirty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BBD8-15BD-448A-83AA-E8A485ADC1C4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1AB3-98B5-43E2-974A-9F4D110CB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Making Connections: </a:t>
            </a:r>
            <a:br>
              <a:rPr lang="en-US" b="1" dirty="0" smtClean="0"/>
            </a:br>
            <a:r>
              <a:rPr lang="en-US" b="1" dirty="0" smtClean="0"/>
              <a:t>People, Power, and Passion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Tracy </a:t>
            </a:r>
            <a:r>
              <a:rPr lang="en-US" sz="2400" dirty="0">
                <a:solidFill>
                  <a:schemeClr val="tx1"/>
                </a:solidFill>
              </a:rPr>
              <a:t>Weinberg, Associate Director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Texas Association for the Gifted and Talented</a:t>
            </a:r>
          </a:p>
          <a:p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10283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 descr="42-15212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3810000" cy="3673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2286000"/>
            <a:ext cx="7010400" cy="3505200"/>
            <a:chOff x="768" y="1296"/>
            <a:chExt cx="4416" cy="2208"/>
          </a:xfrm>
        </p:grpSpPr>
        <p:sp>
          <p:nvSpPr>
            <p:cNvPr id="19487" name="Line 3"/>
            <p:cNvSpPr>
              <a:spLocks noChangeShapeType="1"/>
            </p:cNvSpPr>
            <p:nvPr/>
          </p:nvSpPr>
          <p:spPr bwMode="auto">
            <a:xfrm flipV="1">
              <a:off x="768" y="3504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4"/>
            <p:cNvSpPr>
              <a:spLocks noChangeShapeType="1"/>
            </p:cNvSpPr>
            <p:nvPr/>
          </p:nvSpPr>
          <p:spPr bwMode="auto">
            <a:xfrm flipV="1">
              <a:off x="768" y="1296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 rot="-5383518">
            <a:off x="-1098942" y="3547329"/>
            <a:ext cx="3653004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+mj-lt"/>
              </a:rPr>
              <a:t>Developmental Rates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447800" y="4724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447800" y="4191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905000" y="5867400"/>
            <a:ext cx="1066822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smtClean="0"/>
              <a:t>Physical</a:t>
            </a:r>
            <a:endParaRPr lang="en-US" sz="2000" b="1" dirty="0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428999" y="5867400"/>
            <a:ext cx="1219201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smtClean="0"/>
              <a:t>Cognitive</a:t>
            </a:r>
            <a:endParaRPr lang="en-US" sz="2000" b="1" dirty="0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181600" y="5867400"/>
            <a:ext cx="8001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en-US" sz="2000" b="1" dirty="0" smtClean="0"/>
              <a:t>Social</a:t>
            </a:r>
            <a:endParaRPr lang="en-US" sz="2000" b="1" dirty="0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6629400" y="5867400"/>
            <a:ext cx="12954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en-US" sz="2000" b="1" dirty="0" smtClean="0"/>
              <a:t>Emotional</a:t>
            </a:r>
            <a:endParaRPr lang="en-US" sz="2000" b="1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8800" y="4718050"/>
            <a:ext cx="5181600" cy="1073150"/>
            <a:chOff x="1104" y="3116"/>
            <a:chExt cx="3264" cy="676"/>
          </a:xfrm>
        </p:grpSpPr>
        <p:sp>
          <p:nvSpPr>
            <p:cNvPr id="19483" name="Rectangle 13"/>
            <p:cNvSpPr>
              <a:spLocks noChangeArrowheads="1"/>
            </p:cNvSpPr>
            <p:nvPr/>
          </p:nvSpPr>
          <p:spPr bwMode="auto">
            <a:xfrm>
              <a:off x="1104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2112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5" name="Rectangle 15"/>
            <p:cNvSpPr>
              <a:spLocks noChangeArrowheads="1"/>
            </p:cNvSpPr>
            <p:nvPr/>
          </p:nvSpPr>
          <p:spPr bwMode="auto">
            <a:xfrm>
              <a:off x="3072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6" name="Rectangle 16"/>
            <p:cNvSpPr>
              <a:spLocks noChangeArrowheads="1"/>
            </p:cNvSpPr>
            <p:nvPr/>
          </p:nvSpPr>
          <p:spPr bwMode="auto">
            <a:xfrm>
              <a:off x="4128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09800" y="4114800"/>
            <a:ext cx="5181600" cy="1608137"/>
            <a:chOff x="1344" y="2779"/>
            <a:chExt cx="3264" cy="1013"/>
          </a:xfrm>
        </p:grpSpPr>
        <p:sp>
          <p:nvSpPr>
            <p:cNvPr id="19479" name="Rectangle 18"/>
            <p:cNvSpPr>
              <a:spLocks noChangeArrowheads="1"/>
            </p:cNvSpPr>
            <p:nvPr/>
          </p:nvSpPr>
          <p:spPr bwMode="auto">
            <a:xfrm>
              <a:off x="1344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0" name="Rectangle 19"/>
            <p:cNvSpPr>
              <a:spLocks noChangeArrowheads="1"/>
            </p:cNvSpPr>
            <p:nvPr/>
          </p:nvSpPr>
          <p:spPr bwMode="auto">
            <a:xfrm>
              <a:off x="2352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1" name="Rectangle 20"/>
            <p:cNvSpPr>
              <a:spLocks noChangeArrowheads="1"/>
            </p:cNvSpPr>
            <p:nvPr/>
          </p:nvSpPr>
          <p:spPr bwMode="auto">
            <a:xfrm>
              <a:off x="3312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2" name="Rectangle 21"/>
            <p:cNvSpPr>
              <a:spLocks noChangeArrowheads="1"/>
            </p:cNvSpPr>
            <p:nvPr/>
          </p:nvSpPr>
          <p:spPr bwMode="auto">
            <a:xfrm>
              <a:off x="4368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90800" y="2838450"/>
            <a:ext cx="5181600" cy="2952750"/>
            <a:chOff x="1663" y="2061"/>
            <a:chExt cx="3427" cy="1984"/>
          </a:xfrm>
        </p:grpSpPr>
        <p:sp>
          <p:nvSpPr>
            <p:cNvPr id="19475" name="Rectangle 23"/>
            <p:cNvSpPr>
              <a:spLocks noChangeArrowheads="1"/>
            </p:cNvSpPr>
            <p:nvPr/>
          </p:nvSpPr>
          <p:spPr bwMode="auto">
            <a:xfrm>
              <a:off x="1663" y="3312"/>
              <a:ext cx="252" cy="7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6" name="Rectangle 24"/>
            <p:cNvSpPr>
              <a:spLocks noChangeArrowheads="1"/>
            </p:cNvSpPr>
            <p:nvPr/>
          </p:nvSpPr>
          <p:spPr bwMode="auto">
            <a:xfrm>
              <a:off x="2721" y="2061"/>
              <a:ext cx="252" cy="19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7" name="Rectangle 25"/>
            <p:cNvSpPr>
              <a:spLocks noChangeArrowheads="1"/>
            </p:cNvSpPr>
            <p:nvPr/>
          </p:nvSpPr>
          <p:spPr bwMode="auto">
            <a:xfrm>
              <a:off x="3729" y="3312"/>
              <a:ext cx="252" cy="7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8" name="Rectangle 26"/>
            <p:cNvSpPr>
              <a:spLocks noChangeArrowheads="1"/>
            </p:cNvSpPr>
            <p:nvPr/>
          </p:nvSpPr>
          <p:spPr bwMode="auto">
            <a:xfrm>
              <a:off x="4838" y="2502"/>
              <a:ext cx="252" cy="154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477000" y="1524000"/>
            <a:ext cx="2132013" cy="1371600"/>
            <a:chOff x="4271" y="1463"/>
            <a:chExt cx="1411" cy="921"/>
          </a:xfrm>
        </p:grpSpPr>
        <p:sp>
          <p:nvSpPr>
            <p:cNvPr id="19471" name="Rectangle 28"/>
            <p:cNvSpPr>
              <a:spLocks noChangeArrowheads="1"/>
            </p:cNvSpPr>
            <p:nvPr/>
          </p:nvSpPr>
          <p:spPr bwMode="auto">
            <a:xfrm>
              <a:off x="4271" y="1514"/>
              <a:ext cx="151" cy="15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2" name="Rectangle 29"/>
            <p:cNvSpPr>
              <a:spLocks noChangeArrowheads="1"/>
            </p:cNvSpPr>
            <p:nvPr/>
          </p:nvSpPr>
          <p:spPr bwMode="auto">
            <a:xfrm>
              <a:off x="4271" y="1821"/>
              <a:ext cx="151" cy="1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3" name="Rectangle 30"/>
            <p:cNvSpPr>
              <a:spLocks noChangeArrowheads="1"/>
            </p:cNvSpPr>
            <p:nvPr/>
          </p:nvSpPr>
          <p:spPr bwMode="auto">
            <a:xfrm>
              <a:off x="4271" y="2128"/>
              <a:ext cx="151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4" name="Text Box 31"/>
            <p:cNvSpPr txBox="1">
              <a:spLocks noChangeArrowheads="1"/>
            </p:cNvSpPr>
            <p:nvPr/>
          </p:nvSpPr>
          <p:spPr bwMode="auto">
            <a:xfrm>
              <a:off x="4473" y="1463"/>
              <a:ext cx="1209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 algn="l">
                <a:spcBef>
                  <a:spcPct val="25000"/>
                </a:spcBef>
              </a:pPr>
              <a:r>
                <a:rPr lang="en-US" sz="2400" dirty="0"/>
                <a:t>Average</a:t>
              </a:r>
            </a:p>
            <a:p>
              <a:pPr algn="l">
                <a:spcBef>
                  <a:spcPct val="25000"/>
                </a:spcBef>
              </a:pPr>
              <a:r>
                <a:rPr lang="en-US" sz="2400" dirty="0"/>
                <a:t>Above Ave.</a:t>
              </a:r>
            </a:p>
            <a:p>
              <a:pPr algn="l">
                <a:spcBef>
                  <a:spcPct val="25000"/>
                </a:spcBef>
              </a:pPr>
              <a:r>
                <a:rPr lang="en-US" sz="2400" dirty="0"/>
                <a:t>Gifted</a:t>
              </a:r>
            </a:p>
          </p:txBody>
        </p:sp>
      </p:grpSp>
      <p:sp>
        <p:nvSpPr>
          <p:cNvPr id="17422" name="Rectangle 3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Asynchronous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2857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orm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2286000"/>
            <a:ext cx="811644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457200"/>
            <a:ext cx="8534400" cy="685800"/>
          </a:xfrm>
        </p:spPr>
        <p:txBody>
          <a:bodyPr lIns="86493" tIns="43247" rIns="86493" bIns="43247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Degree of Giftedness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5562600"/>
            <a:ext cx="8610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905500" y="2539433"/>
            <a:ext cx="2641146" cy="12610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r>
              <a:rPr lang="en-US" sz="1400" dirty="0" smtClean="0"/>
              <a:t>An IQ of 130 is the same distance</a:t>
            </a:r>
          </a:p>
          <a:p>
            <a:pPr algn="l" defTabSz="865188"/>
            <a:r>
              <a:rPr lang="en-US" sz="1400" dirty="0" smtClean="0"/>
              <a:t>from average (100) as an IQ of 70. </a:t>
            </a:r>
          </a:p>
          <a:p>
            <a:pPr algn="l" defTabSz="865188"/>
            <a:r>
              <a:rPr lang="en-US" sz="1400" dirty="0" smtClean="0"/>
              <a:t>Both would require educational </a:t>
            </a:r>
          </a:p>
          <a:p>
            <a:pPr algn="l" defTabSz="865188"/>
            <a:r>
              <a:rPr lang="en-US" sz="1400" i="1" dirty="0"/>
              <a:t>m</a:t>
            </a:r>
            <a:r>
              <a:rPr lang="en-US" sz="1400" i="1" dirty="0" smtClean="0"/>
              <a:t>odifications</a:t>
            </a:r>
            <a:r>
              <a:rPr lang="en-US" sz="1400" dirty="0" smtClean="0"/>
              <a:t> in school settings.</a:t>
            </a:r>
            <a:endParaRPr lang="en-US" sz="14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14800" y="5562600"/>
            <a:ext cx="9334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 dirty="0">
                <a:latin typeface="Tahoma" pitchFamily="34" charset="0"/>
              </a:rPr>
              <a:t>100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5562600"/>
            <a:ext cx="685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85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34000" y="5562600"/>
            <a:ext cx="1143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115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553200" y="5562600"/>
            <a:ext cx="7032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130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828800" y="5562600"/>
            <a:ext cx="685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70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3333750" y="3619500"/>
            <a:ext cx="4763" cy="1987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5661025" y="3762375"/>
            <a:ext cx="0" cy="1774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208463" y="4119563"/>
            <a:ext cx="581025" cy="500062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93025" y="5548313"/>
            <a:ext cx="704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 dirty="0">
                <a:latin typeface="Tahoma" pitchFamily="34" charset="0"/>
              </a:rPr>
              <a:t>145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52463" y="5548313"/>
            <a:ext cx="581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 dirty="0">
                <a:latin typeface="Tahoma" pitchFamily="34" charset="0"/>
              </a:rPr>
              <a:t>55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498975" y="2405063"/>
            <a:ext cx="0" cy="30607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 rot="-5400000">
            <a:off x="2539206" y="3480594"/>
            <a:ext cx="35004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1700">
                <a:latin typeface="Tahoma" pitchFamily="34" charset="0"/>
              </a:rPr>
              <a:t>TEKS, text books, instruction</a:t>
            </a:r>
          </a:p>
        </p:txBody>
      </p:sp>
      <p:sp>
        <p:nvSpPr>
          <p:cNvPr id="180244" name="Oval 20"/>
          <p:cNvSpPr>
            <a:spLocks noChangeArrowheads="1"/>
          </p:cNvSpPr>
          <p:nvPr/>
        </p:nvSpPr>
        <p:spPr bwMode="auto">
          <a:xfrm>
            <a:off x="1752600" y="4548188"/>
            <a:ext cx="685800" cy="1643062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180245" name="Oval 21"/>
          <p:cNvSpPr>
            <a:spLocks noChangeArrowheads="1"/>
          </p:cNvSpPr>
          <p:nvPr/>
        </p:nvSpPr>
        <p:spPr bwMode="auto">
          <a:xfrm>
            <a:off x="6553201" y="4548188"/>
            <a:ext cx="672872" cy="1643062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 rot="-5400000">
            <a:off x="5187950" y="4413250"/>
            <a:ext cx="581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AP</a:t>
            </a:r>
          </a:p>
        </p:txBody>
      </p:sp>
      <p:sp>
        <p:nvSpPr>
          <p:cNvPr id="180249" name="Oval 25"/>
          <p:cNvSpPr>
            <a:spLocks noChangeArrowheads="1"/>
          </p:cNvSpPr>
          <p:nvPr/>
        </p:nvSpPr>
        <p:spPr bwMode="auto">
          <a:xfrm>
            <a:off x="533400" y="4548188"/>
            <a:ext cx="700088" cy="1643062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180250" name="Oval 26"/>
          <p:cNvSpPr>
            <a:spLocks noChangeArrowheads="1"/>
          </p:cNvSpPr>
          <p:nvPr/>
        </p:nvSpPr>
        <p:spPr bwMode="auto">
          <a:xfrm>
            <a:off x="7693025" y="4548188"/>
            <a:ext cx="704849" cy="1643062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13" y="1232823"/>
            <a:ext cx="76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far a child is from the average IQ of 100 is significant.  The higher the level of giftedness, the more educational needs a student may have.</a:t>
            </a:r>
          </a:p>
        </p:txBody>
      </p:sp>
    </p:spTree>
    <p:extLst>
      <p:ext uri="{BB962C8B-B14F-4D97-AF65-F5344CB8AC3E}">
        <p14:creationId xmlns:p14="http://schemas.microsoft.com/office/powerpoint/2010/main" xmlns="" val="290093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4" grpId="0" animBg="1"/>
      <p:bldP spid="180245" grpId="0" animBg="1"/>
      <p:bldP spid="180249" grpId="0" animBg="1"/>
      <p:bldP spid="1802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1" y="381000"/>
            <a:ext cx="8534400" cy="685800"/>
          </a:xfrm>
        </p:spPr>
        <p:txBody>
          <a:bodyPr lIns="86493" tIns="43247" rIns="86493" bIns="43247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 Intrinsic Motivation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629025" y="1857375"/>
            <a:ext cx="1885950" cy="4227513"/>
            <a:chOff x="432" y="1440"/>
            <a:chExt cx="1248" cy="2841"/>
          </a:xfrm>
        </p:grpSpPr>
        <p:pic>
          <p:nvPicPr>
            <p:cNvPr id="24593" name="Picture 4" descr="j00787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440"/>
              <a:ext cx="1243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7"/>
            <p:cNvSpPr txBox="1">
              <a:spLocks noChangeArrowheads="1"/>
            </p:cNvSpPr>
            <p:nvPr/>
          </p:nvSpPr>
          <p:spPr bwMode="auto">
            <a:xfrm>
              <a:off x="528" y="3984"/>
              <a:ext cx="115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 algn="l" defTabSz="865188">
                <a:spcBef>
                  <a:spcPct val="50000"/>
                </a:spcBef>
              </a:pPr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92463" y="2286000"/>
            <a:ext cx="2759075" cy="2857500"/>
            <a:chOff x="144" y="1728"/>
            <a:chExt cx="1824" cy="1920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1056" y="2640"/>
              <a:ext cx="91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rot="1803716">
              <a:off x="960" y="2880"/>
              <a:ext cx="912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rot="3995046">
              <a:off x="696" y="3048"/>
              <a:ext cx="91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V="1">
              <a:off x="1056" y="2448"/>
              <a:ext cx="912" cy="192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rot="19796284" flipV="1">
              <a:off x="960" y="2256"/>
              <a:ext cx="912" cy="19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rot="17604954" flipV="1">
              <a:off x="696" y="2088"/>
              <a:ext cx="912" cy="19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144" y="2688"/>
              <a:ext cx="912" cy="192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rot="19796284" flipH="1">
              <a:off x="240" y="2928"/>
              <a:ext cx="912" cy="19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rot="17604954" flipH="1">
              <a:off x="504" y="3096"/>
              <a:ext cx="912" cy="19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H="1" flipV="1">
              <a:off x="144" y="2496"/>
              <a:ext cx="91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rot="1803716" flipH="1" flipV="1">
              <a:off x="240" y="2304"/>
              <a:ext cx="912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rot="3995046" flipH="1" flipV="1">
              <a:off x="504" y="2136"/>
              <a:ext cx="91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7214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534400" cy="685800"/>
          </a:xfrm>
        </p:spPr>
        <p:txBody>
          <a:bodyPr lIns="86493" tIns="43247" rIns="86493" bIns="43247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 Introversion</a:t>
            </a: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6019800" y="5410200"/>
            <a:ext cx="2452688" cy="44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algn="r" defTabSz="865188">
              <a:spcBef>
                <a:spcPct val="50000"/>
              </a:spcBef>
            </a:pPr>
            <a:r>
              <a:rPr lang="en-US" sz="2300" dirty="0">
                <a:cs typeface="Arial" charset="0"/>
              </a:rPr>
              <a:t>From being </a:t>
            </a:r>
            <a:r>
              <a:rPr lang="en-US" sz="2300" dirty="0" smtClean="0">
                <a:cs typeface="Arial" charset="0"/>
              </a:rPr>
              <a:t>alone?</a:t>
            </a:r>
            <a:endParaRPr lang="en-US" sz="2300" dirty="0">
              <a:cs typeface="Arial" charset="0"/>
            </a:endParaRPr>
          </a:p>
        </p:txBody>
      </p:sp>
      <p:pic>
        <p:nvPicPr>
          <p:cNvPr id="433179" name="Picture 27" descr="AA girl reading 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0"/>
            <a:ext cx="268446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524000" y="2667000"/>
            <a:ext cx="1981200" cy="44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 dirty="0">
                <a:cs typeface="Arial" charset="0"/>
              </a:rPr>
              <a:t>From </a:t>
            </a:r>
            <a:r>
              <a:rPr lang="en-US" sz="2300" dirty="0" smtClean="0">
                <a:cs typeface="Arial" charset="0"/>
              </a:rPr>
              <a:t>others?</a:t>
            </a:r>
            <a:endParaRPr lang="en-US" sz="2300" dirty="0">
              <a:cs typeface="Arial" charset="0"/>
            </a:endParaRPr>
          </a:p>
        </p:txBody>
      </p:sp>
      <p:pic>
        <p:nvPicPr>
          <p:cNvPr id="25606" name="Picture 7" descr="people_cheer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46482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Where do you get energy?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3007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b="1" dirty="0" smtClean="0"/>
              <a:t>Overexcitabilities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153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Psychomotor</a:t>
            </a:r>
            <a:r>
              <a:rPr lang="en-US" sz="2800" dirty="0" smtClean="0"/>
              <a:t> – movement and activity</a:t>
            </a:r>
          </a:p>
          <a:p>
            <a:r>
              <a:rPr lang="en-US" dirty="0" smtClean="0"/>
              <a:t>      -difficulty sleeping; fast-talking; many gestures; nervous tics; “monkey mind”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2. Sensual</a:t>
            </a:r>
            <a:r>
              <a:rPr lang="en-US" sz="2800" dirty="0" smtClean="0"/>
              <a:t> – intensity of the five senses</a:t>
            </a:r>
          </a:p>
          <a:p>
            <a:r>
              <a:rPr lang="en-US" dirty="0" smtClean="0"/>
              <a:t>      -</a:t>
            </a:r>
            <a:r>
              <a:rPr lang="en-US" dirty="0" err="1" smtClean="0"/>
              <a:t>overstimulated</a:t>
            </a:r>
            <a:r>
              <a:rPr lang="en-US" dirty="0" smtClean="0"/>
              <a:t> by sensations; exaggerated responses; aesthetic awareness</a:t>
            </a:r>
          </a:p>
          <a:p>
            <a:endParaRPr lang="en-US" dirty="0" smtClean="0"/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3. Intellectual</a:t>
            </a:r>
            <a:r>
              <a:rPr lang="en-US" sz="2800" dirty="0" smtClean="0"/>
              <a:t> – active minds and keen observers</a:t>
            </a:r>
          </a:p>
          <a:p>
            <a:r>
              <a:rPr lang="en-US" dirty="0" smtClean="0"/>
              <a:t>      -complex thinkers; problem solvers; morality and justice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4. Imaginational </a:t>
            </a:r>
            <a:r>
              <a:rPr lang="en-US" sz="2800" dirty="0" smtClean="0"/>
              <a:t>– visual thinkers and dreamers</a:t>
            </a:r>
          </a:p>
          <a:p>
            <a:r>
              <a:rPr lang="en-US" dirty="0" smtClean="0"/>
              <a:t>      -creative and inventive; imaginary friends; metaphorical thinking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5. Emotional</a:t>
            </a:r>
            <a:r>
              <a:rPr lang="en-US" sz="2800" dirty="0" smtClean="0"/>
              <a:t> – intensity of emotions</a:t>
            </a:r>
          </a:p>
          <a:p>
            <a:r>
              <a:rPr lang="en-US" dirty="0" smtClean="0"/>
              <a:t>      -seek deep relationships; compassionate and empathetic; emotional attachments;              </a:t>
            </a:r>
          </a:p>
          <a:p>
            <a:r>
              <a:rPr lang="en-US" dirty="0" smtClean="0"/>
              <a:t>       ”overly” dramatic</a:t>
            </a:r>
          </a:p>
          <a:p>
            <a:pPr marL="342900" indent="-3429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6360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Expecting all children the same age to learn from the same materials is like expecting all children the same age to wear the same size clothing.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en-US" sz="3600" dirty="0" smtClean="0"/>
              <a:t>Madeline Hunter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Myths About Gifted Students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-They benefit from being the “second teacher” in a   classroom.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all have pushy parents.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are good students and rarely have behavior problems.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are rarely at risk educationally.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don’t need specialized programs or services.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857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b="1" dirty="0" smtClean="0"/>
              <a:t>Parent Wish List for Educators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Autofit/>
          </a:bodyPr>
          <a:lstStyle/>
          <a:p>
            <a:pPr lvl="0"/>
            <a:endParaRPr lang="en-US" sz="6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2600" dirty="0" smtClean="0"/>
              <a:t>Recognize that </a:t>
            </a:r>
            <a:r>
              <a:rPr lang="en-US" sz="2600" dirty="0" smtClean="0">
                <a:solidFill>
                  <a:srgbClr val="FF0000"/>
                </a:solidFill>
              </a:rPr>
              <a:t>not </a:t>
            </a:r>
            <a:r>
              <a:rPr lang="en-US" sz="2600" dirty="0">
                <a:solidFill>
                  <a:srgbClr val="FF0000"/>
                </a:solidFill>
              </a:rPr>
              <a:t>all children are gifted</a:t>
            </a:r>
            <a:r>
              <a:rPr lang="en-US" sz="2600" dirty="0"/>
              <a:t>, and that gifted children will not necessarily be fine on their own.</a:t>
            </a:r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400" dirty="0" smtClean="0"/>
              <a:t>	</a:t>
            </a:r>
            <a:r>
              <a:rPr lang="en-US" sz="2600" dirty="0" smtClean="0"/>
              <a:t>Understand that </a:t>
            </a:r>
            <a:r>
              <a:rPr lang="en-US" sz="2600" dirty="0" smtClean="0">
                <a:solidFill>
                  <a:srgbClr val="FF0000"/>
                </a:solidFill>
              </a:rPr>
              <a:t>gifted </a:t>
            </a:r>
            <a:r>
              <a:rPr lang="en-US" sz="2600" dirty="0">
                <a:solidFill>
                  <a:srgbClr val="FF0000"/>
                </a:solidFill>
              </a:rPr>
              <a:t>children learn </a:t>
            </a:r>
            <a:r>
              <a:rPr lang="en-US" sz="2600" dirty="0" smtClean="0">
                <a:solidFill>
                  <a:srgbClr val="FF0000"/>
                </a:solidFill>
              </a:rPr>
              <a:t>differently </a:t>
            </a:r>
            <a:r>
              <a:rPr lang="en-US" sz="2600" dirty="0" smtClean="0"/>
              <a:t>and may </a:t>
            </a:r>
            <a:r>
              <a:rPr lang="en-US" sz="2600" dirty="0"/>
              <a:t>need to be taught </a:t>
            </a:r>
            <a:r>
              <a:rPr lang="en-US" sz="2600" dirty="0" smtClean="0"/>
              <a:t>at </a:t>
            </a:r>
            <a:r>
              <a:rPr lang="en-US" sz="2600" dirty="0"/>
              <a:t>different levels in different subjects.</a:t>
            </a:r>
          </a:p>
          <a:p>
            <a:pPr>
              <a:buNone/>
            </a:pPr>
            <a:endParaRPr lang="en-US" sz="1200" dirty="0"/>
          </a:p>
          <a:p>
            <a:pPr lvl="0">
              <a:buNone/>
            </a:pPr>
            <a:r>
              <a:rPr lang="en-US" sz="2400" dirty="0" smtClean="0"/>
              <a:t>	</a:t>
            </a:r>
            <a:r>
              <a:rPr lang="en-US" sz="2600" dirty="0" smtClean="0"/>
              <a:t>Recognize there are different levels </a:t>
            </a:r>
            <a:r>
              <a:rPr lang="en-US" sz="2600" dirty="0"/>
              <a:t>of </a:t>
            </a:r>
            <a:r>
              <a:rPr lang="en-US" sz="2600" dirty="0" smtClean="0"/>
              <a:t>giftedness. </a:t>
            </a:r>
            <a:r>
              <a:rPr lang="en-US" sz="2600" dirty="0"/>
              <a:t> </a:t>
            </a:r>
            <a:endParaRPr lang="en-US" sz="2600" dirty="0" smtClean="0"/>
          </a:p>
          <a:p>
            <a:pPr lvl="0">
              <a:buNone/>
            </a:pPr>
            <a:endParaRPr lang="en-US" sz="1200" dirty="0"/>
          </a:p>
          <a:p>
            <a:pPr lvl="0">
              <a:buNone/>
            </a:pPr>
            <a:r>
              <a:rPr lang="en-US" sz="2400" dirty="0" smtClean="0"/>
              <a:t>	</a:t>
            </a:r>
            <a:r>
              <a:rPr lang="en-US" sz="2600" dirty="0" smtClean="0"/>
              <a:t>Be </a:t>
            </a:r>
            <a:r>
              <a:rPr lang="en-US" sz="2600" dirty="0"/>
              <a:t>aware of the amount of </a:t>
            </a:r>
            <a:r>
              <a:rPr lang="en-US" sz="2600" dirty="0">
                <a:solidFill>
                  <a:srgbClr val="FF0000"/>
                </a:solidFill>
              </a:rPr>
              <a:t>wasted time </a:t>
            </a:r>
            <a:r>
              <a:rPr lang="en-US" sz="2600" dirty="0"/>
              <a:t>in </a:t>
            </a:r>
            <a:r>
              <a:rPr lang="en-US" sz="2600" dirty="0" smtClean="0"/>
              <a:t>a typical day for </a:t>
            </a:r>
            <a:r>
              <a:rPr lang="en-US" sz="2600" dirty="0"/>
              <a:t>gifted </a:t>
            </a:r>
            <a:r>
              <a:rPr lang="en-US" sz="2600" dirty="0" smtClean="0"/>
              <a:t>students; remember they are gifted all the time.</a:t>
            </a:r>
            <a:r>
              <a:rPr lang="en-US" sz="2600" dirty="0"/>
              <a:t>  </a:t>
            </a:r>
          </a:p>
          <a:p>
            <a:pPr>
              <a:buNone/>
            </a:pPr>
            <a:r>
              <a:rPr lang="en-US" sz="1200" dirty="0"/>
              <a:t> 	</a:t>
            </a:r>
          </a:p>
          <a:p>
            <a:pPr lvl="0">
              <a:buNone/>
            </a:pPr>
            <a:r>
              <a:rPr lang="en-US" sz="2400" dirty="0"/>
              <a:t>	</a:t>
            </a:r>
            <a:r>
              <a:rPr lang="en-US" sz="2600" dirty="0" smtClean="0"/>
              <a:t>Use grade and </a:t>
            </a:r>
            <a:r>
              <a:rPr lang="en-US" sz="2600" dirty="0"/>
              <a:t>subject </a:t>
            </a:r>
            <a:r>
              <a:rPr lang="en-US" sz="2600" dirty="0">
                <a:solidFill>
                  <a:srgbClr val="FF0000"/>
                </a:solidFill>
              </a:rPr>
              <a:t>acceleration</a:t>
            </a:r>
            <a:r>
              <a:rPr lang="en-US" sz="2600" dirty="0"/>
              <a:t> when necessary </a:t>
            </a:r>
            <a:r>
              <a:rPr lang="en-US" sz="2600" dirty="0" smtClean="0"/>
              <a:t>(and appropriate) for challenge.</a:t>
            </a:r>
            <a:endParaRPr lang="en-US" sz="2600" dirty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7921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Research Says Gifted Education Works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7000" dirty="0" smtClean="0"/>
              <a:t>Gifted </a:t>
            </a:r>
            <a:r>
              <a:rPr lang="en-US" sz="7000" dirty="0"/>
              <a:t>e</a:t>
            </a:r>
            <a:r>
              <a:rPr lang="en-US" sz="7000" dirty="0" smtClean="0"/>
              <a:t>ducation </a:t>
            </a:r>
            <a:r>
              <a:rPr lang="en-US" sz="7000" dirty="0"/>
              <a:t>s</a:t>
            </a:r>
            <a:r>
              <a:rPr lang="en-US" sz="7000" dirty="0" smtClean="0"/>
              <a:t>trategies </a:t>
            </a:r>
            <a:r>
              <a:rPr lang="en-US" sz="7000" dirty="0"/>
              <a:t>w</a:t>
            </a:r>
            <a:r>
              <a:rPr lang="en-US" sz="7000" dirty="0" smtClean="0"/>
              <a:t>ork</a:t>
            </a:r>
            <a:r>
              <a:rPr lang="en-US" sz="7000" dirty="0"/>
              <a:t/>
            </a:r>
            <a:br>
              <a:rPr lang="en-US" sz="7000" dirty="0"/>
            </a:br>
            <a:endParaRPr lang="en-US" sz="3700" dirty="0" smtClean="0"/>
          </a:p>
          <a:p>
            <a:pPr algn="ctr">
              <a:buNone/>
            </a:pPr>
            <a:r>
              <a:rPr lang="en-US" sz="7000" dirty="0" smtClean="0">
                <a:solidFill>
                  <a:srgbClr val="FF0000"/>
                </a:solidFill>
              </a:rPr>
              <a:t>Acceleration</a:t>
            </a:r>
            <a:r>
              <a:rPr lang="en-US" sz="7000" dirty="0" smtClean="0"/>
              <a:t> </a:t>
            </a:r>
            <a:r>
              <a:rPr lang="en-US" sz="7000" dirty="0"/>
              <a:t>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3700" dirty="0" smtClean="0"/>
          </a:p>
          <a:p>
            <a:pPr algn="ctr">
              <a:buNone/>
            </a:pPr>
            <a:r>
              <a:rPr lang="en-US" sz="7000" dirty="0" smtClean="0">
                <a:solidFill>
                  <a:srgbClr val="FF0000"/>
                </a:solidFill>
              </a:rPr>
              <a:t>Cluster grouping </a:t>
            </a:r>
            <a:r>
              <a:rPr lang="en-US" sz="7000" dirty="0"/>
              <a:t>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3000" dirty="0" smtClean="0"/>
          </a:p>
          <a:p>
            <a:pPr algn="ctr">
              <a:buNone/>
            </a:pPr>
            <a:r>
              <a:rPr lang="en-US" sz="7000" dirty="0" smtClean="0">
                <a:solidFill>
                  <a:srgbClr val="FF0000"/>
                </a:solidFill>
              </a:rPr>
              <a:t>Curriculum </a:t>
            </a:r>
            <a:r>
              <a:rPr lang="en-US" sz="7000" dirty="0">
                <a:solidFill>
                  <a:srgbClr val="FF0000"/>
                </a:solidFill>
              </a:rPr>
              <a:t>c</a:t>
            </a:r>
            <a:r>
              <a:rPr lang="en-US" sz="7000" dirty="0" smtClean="0">
                <a:solidFill>
                  <a:srgbClr val="FF0000"/>
                </a:solidFill>
              </a:rPr>
              <a:t>ompacting </a:t>
            </a:r>
            <a:r>
              <a:rPr lang="en-US" sz="7000" dirty="0"/>
              <a:t>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3000" dirty="0" smtClean="0"/>
          </a:p>
          <a:p>
            <a:pPr algn="ctr">
              <a:buNone/>
            </a:pPr>
            <a:r>
              <a:rPr lang="en-US" sz="7000" dirty="0" smtClean="0"/>
              <a:t>Pull-out </a:t>
            </a:r>
            <a:r>
              <a:rPr lang="en-US" sz="7000" dirty="0"/>
              <a:t>p</a:t>
            </a:r>
            <a:r>
              <a:rPr lang="en-US" sz="7000" dirty="0" smtClean="0"/>
              <a:t>rograms </a:t>
            </a:r>
            <a:r>
              <a:rPr lang="en-US" sz="7000" dirty="0"/>
              <a:t>and </a:t>
            </a:r>
            <a:r>
              <a:rPr lang="en-US" sz="7000" dirty="0" smtClean="0">
                <a:solidFill>
                  <a:srgbClr val="FF0000"/>
                </a:solidFill>
              </a:rPr>
              <a:t>specialized </a:t>
            </a:r>
            <a:r>
              <a:rPr lang="en-US" sz="7000" dirty="0">
                <a:solidFill>
                  <a:srgbClr val="FF0000"/>
                </a:solidFill>
              </a:rPr>
              <a:t>c</a:t>
            </a:r>
            <a:r>
              <a:rPr lang="en-US" sz="7000" dirty="0" smtClean="0">
                <a:solidFill>
                  <a:srgbClr val="FF0000"/>
                </a:solidFill>
              </a:rPr>
              <a:t>lasses </a:t>
            </a:r>
            <a:r>
              <a:rPr lang="en-US" sz="7000" dirty="0"/>
              <a:t>w</a:t>
            </a:r>
            <a:r>
              <a:rPr lang="en-US" sz="7000" dirty="0" smtClean="0"/>
              <a:t>ork</a:t>
            </a:r>
            <a:r>
              <a:rPr lang="en-US" sz="7000" dirty="0"/>
              <a:t> </a:t>
            </a:r>
            <a:br>
              <a:rPr lang="en-US" sz="7000" dirty="0"/>
            </a:br>
            <a:endParaRPr lang="en-US" sz="3000" dirty="0" smtClean="0"/>
          </a:p>
          <a:p>
            <a:pPr algn="ctr">
              <a:buNone/>
            </a:pPr>
            <a:r>
              <a:rPr lang="en-US" sz="7000" dirty="0" smtClean="0">
                <a:solidFill>
                  <a:srgbClr val="FF0000"/>
                </a:solidFill>
              </a:rPr>
              <a:t>Teacher </a:t>
            </a:r>
            <a:r>
              <a:rPr lang="en-US" sz="7000" dirty="0">
                <a:solidFill>
                  <a:srgbClr val="FF0000"/>
                </a:solidFill>
              </a:rPr>
              <a:t>t</a:t>
            </a:r>
            <a:r>
              <a:rPr lang="en-US" sz="7000" dirty="0" smtClean="0">
                <a:solidFill>
                  <a:srgbClr val="FF0000"/>
                </a:solidFill>
              </a:rPr>
              <a:t>raining </a:t>
            </a:r>
            <a:r>
              <a:rPr lang="en-US" sz="7000" dirty="0"/>
              <a:t>m</a:t>
            </a:r>
            <a:r>
              <a:rPr lang="en-US" sz="7000" dirty="0" smtClean="0"/>
              <a:t>akes </a:t>
            </a:r>
            <a:r>
              <a:rPr lang="en-US" sz="7000" dirty="0"/>
              <a:t>a </a:t>
            </a:r>
            <a:r>
              <a:rPr lang="en-US" sz="7000" dirty="0" smtClean="0"/>
              <a:t>difference</a:t>
            </a:r>
            <a:r>
              <a:rPr lang="en-US" sz="7000" dirty="0"/>
              <a:t> </a:t>
            </a:r>
            <a:endParaRPr lang="en-US" sz="7000" dirty="0" smtClean="0"/>
          </a:p>
          <a:p>
            <a:pPr algn="ctr">
              <a:buNone/>
            </a:pPr>
            <a:endParaRPr lang="en-US" sz="5900" b="1" dirty="0" smtClean="0"/>
          </a:p>
          <a:p>
            <a:pPr algn="ctr">
              <a:buNone/>
            </a:pPr>
            <a:r>
              <a:rPr lang="en-US" sz="9000" b="1" i="1" dirty="0" smtClean="0"/>
              <a:t>The best service models provide multiple combinations of these approaches!</a:t>
            </a:r>
            <a:endParaRPr lang="en-US" sz="90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Can Be Changed?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Content:</a:t>
            </a:r>
            <a:r>
              <a:rPr lang="en-US" sz="3900" b="1" dirty="0" smtClean="0"/>
              <a:t>  </a:t>
            </a:r>
            <a:r>
              <a:rPr lang="en-US" dirty="0" smtClean="0"/>
              <a:t>What a student learns; it can be sped              up, slowed down, skipped, compacted, etc.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Process:</a:t>
            </a:r>
            <a:r>
              <a:rPr lang="en-US" sz="3900" b="1" dirty="0" smtClean="0"/>
              <a:t>  </a:t>
            </a:r>
            <a:r>
              <a:rPr lang="en-US" dirty="0" smtClean="0"/>
              <a:t>How a student learns; critical and creative thinking, high-level questioning, problem-based learning, research skills, etc.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Product:</a:t>
            </a:r>
            <a:r>
              <a:rPr lang="en-US" sz="3900" b="1" dirty="0" smtClean="0"/>
              <a:t>  </a:t>
            </a:r>
            <a:r>
              <a:rPr lang="en-US" dirty="0" smtClean="0"/>
              <a:t>How mastery is shown; presentations, displays, performances, buildings, etc.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000" b="1" dirty="0" smtClean="0"/>
              <a:t>State of Texas’ Definition of a </a:t>
            </a:r>
            <a:br>
              <a:rPr lang="en-US" sz="4000" b="1" dirty="0" smtClean="0"/>
            </a:br>
            <a:r>
              <a:rPr lang="en-US" sz="4000" b="1" dirty="0" smtClean="0"/>
              <a:t>Gifted and Talented Student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"</a:t>
            </a:r>
            <a:r>
              <a:rPr lang="en-US" dirty="0"/>
              <a:t>Gifted and talented student" means a child </a:t>
            </a:r>
            <a:r>
              <a:rPr lang="en-US" dirty="0" smtClean="0"/>
              <a:t>or youth </a:t>
            </a:r>
            <a:r>
              <a:rPr lang="en-US" dirty="0"/>
              <a:t>who </a:t>
            </a:r>
            <a:r>
              <a:rPr lang="en-US" b="1" dirty="0">
                <a:solidFill>
                  <a:srgbClr val="FF0000"/>
                </a:solidFill>
              </a:rPr>
              <a:t>performs at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shows the potential</a:t>
            </a:r>
            <a:r>
              <a:rPr lang="en-US" dirty="0"/>
              <a:t> for performing at a remarkably </a:t>
            </a:r>
            <a:r>
              <a:rPr lang="en-US" b="1" dirty="0">
                <a:solidFill>
                  <a:srgbClr val="FF0000"/>
                </a:solidFill>
              </a:rPr>
              <a:t>high level of accomplishment</a:t>
            </a:r>
            <a:r>
              <a:rPr lang="en-US" dirty="0"/>
              <a:t> when compared to others of the same age, experience, or environment and who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2600" dirty="0" smtClean="0"/>
              <a:t>        </a:t>
            </a:r>
            <a:r>
              <a:rPr lang="en-US" sz="3000" dirty="0" smtClean="0"/>
              <a:t>(</a:t>
            </a:r>
            <a:r>
              <a:rPr lang="en-US" sz="3000" dirty="0"/>
              <a:t>1) exhibits high performance capability in an </a:t>
            </a:r>
            <a:r>
              <a:rPr lang="en-US" sz="3000" dirty="0" smtClean="0"/>
              <a:t>                                              	  </a:t>
            </a:r>
            <a:r>
              <a:rPr lang="en-US" sz="3000" b="1" dirty="0" smtClean="0">
                <a:solidFill>
                  <a:srgbClr val="FF0000"/>
                </a:solidFill>
              </a:rPr>
              <a:t>intellectual</a:t>
            </a:r>
            <a:r>
              <a:rPr lang="en-US" sz="3000" b="1" dirty="0">
                <a:solidFill>
                  <a:srgbClr val="FF0000"/>
                </a:solidFill>
              </a:rPr>
              <a:t>, creative, or artistic area</a:t>
            </a:r>
            <a:r>
              <a:rPr lang="en-US" sz="3000" dirty="0"/>
              <a:t>;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3000" dirty="0" smtClean="0"/>
              <a:t> (</a:t>
            </a:r>
            <a:r>
              <a:rPr lang="en-US" sz="3000" dirty="0"/>
              <a:t>2) possesses an unusual capacity for </a:t>
            </a:r>
            <a:r>
              <a:rPr lang="en-US" sz="3000" b="1" dirty="0">
                <a:solidFill>
                  <a:srgbClr val="FF0000"/>
                </a:solidFill>
              </a:rPr>
              <a:t>leadership</a:t>
            </a:r>
            <a:r>
              <a:rPr lang="en-US" sz="3000" dirty="0"/>
              <a:t>; or </a:t>
            </a:r>
            <a:br>
              <a:rPr lang="en-US" sz="3000" dirty="0"/>
            </a:br>
            <a:r>
              <a:rPr lang="en-US" sz="3000" dirty="0"/>
              <a:t>   </a:t>
            </a:r>
            <a:r>
              <a:rPr lang="en-US" sz="3000" dirty="0" smtClean="0"/>
              <a:t>(</a:t>
            </a:r>
            <a:r>
              <a:rPr lang="en-US" sz="3000" dirty="0"/>
              <a:t>3) excels in a </a:t>
            </a:r>
            <a:r>
              <a:rPr lang="en-US" sz="3000" b="1" dirty="0">
                <a:solidFill>
                  <a:srgbClr val="FF0000"/>
                </a:solidFill>
              </a:rPr>
              <a:t>specific academic field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If the only tool you have is a hammer, you tend to see every problem as a nail.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3600" dirty="0" smtClean="0"/>
              <a:t>						Abraham Maslow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is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n-US" dirty="0"/>
              <a:t>Get familiar with state laws and rules governing </a:t>
            </a:r>
          </a:p>
          <a:p>
            <a:pPr>
              <a:buNone/>
              <a:defRPr/>
            </a:pPr>
            <a:r>
              <a:rPr lang="en-US" dirty="0"/>
              <a:t>gifted education. </a:t>
            </a:r>
            <a:r>
              <a:rPr lang="en-US" dirty="0" smtClean="0"/>
              <a:t> Find </a:t>
            </a:r>
            <a:r>
              <a:rPr lang="en-US" b="1" i="1" dirty="0" smtClean="0">
                <a:solidFill>
                  <a:srgbClr val="FF0000"/>
                </a:solidFill>
              </a:rPr>
              <a:t>The Texas State Plan for the</a:t>
            </a:r>
          </a:p>
          <a:p>
            <a:pPr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Education of Gifted/Talented Students </a:t>
            </a:r>
            <a:r>
              <a:rPr lang="en-US" dirty="0" smtClean="0"/>
              <a:t>online in </a:t>
            </a:r>
          </a:p>
          <a:p>
            <a:pPr>
              <a:buNone/>
              <a:defRPr/>
            </a:pPr>
            <a:r>
              <a:rPr lang="en-US" dirty="0" smtClean="0"/>
              <a:t>English </a:t>
            </a:r>
            <a:r>
              <a:rPr lang="en-US" dirty="0"/>
              <a:t>and </a:t>
            </a:r>
            <a:r>
              <a:rPr lang="en-US" dirty="0" smtClean="0"/>
              <a:t>Spanish </a:t>
            </a:r>
            <a:r>
              <a:rPr lang="en-US" dirty="0"/>
              <a:t>at the Texas Education Agency 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website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www.tea.state.tx.us/index2.aspx?id=6420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en-US" dirty="0" smtClean="0"/>
              <a:t>  </a:t>
            </a:r>
            <a:endParaRPr lang="en-US" dirty="0"/>
          </a:p>
          <a:p>
            <a:pPr>
              <a:buNone/>
              <a:defRPr/>
            </a:pPr>
            <a:endParaRPr lang="en-US" sz="1900" dirty="0"/>
          </a:p>
          <a:p>
            <a:pPr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Ignorance of the law is not an excuse for being out 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of compliance!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Share </a:t>
            </a:r>
            <a:r>
              <a:rPr lang="en-US" dirty="0"/>
              <a:t>this document with local</a:t>
            </a:r>
          </a:p>
          <a:p>
            <a:pPr>
              <a:buNone/>
              <a:defRPr/>
            </a:pPr>
            <a:r>
              <a:rPr lang="en-US" dirty="0"/>
              <a:t>school board members.  They have responsibility</a:t>
            </a:r>
          </a:p>
          <a:p>
            <a:pPr>
              <a:buNone/>
              <a:defRPr/>
            </a:pPr>
            <a:r>
              <a:rPr lang="en-US" dirty="0"/>
              <a:t>for ensuring compliance.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06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Rationale for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 </a:t>
            </a:r>
            <a:r>
              <a:rPr lang="en-US" b="1" dirty="0"/>
              <a:t>Texas Education Code </a:t>
            </a:r>
            <a:r>
              <a:rPr lang="en-US" dirty="0"/>
              <a:t>(state law) §29.122: </a:t>
            </a:r>
          </a:p>
          <a:p>
            <a:pPr>
              <a:buFont typeface="Arial" charset="0"/>
              <a:buNone/>
            </a:pPr>
            <a:r>
              <a:rPr lang="en-US" i="1" dirty="0"/>
              <a:t>     “…each school district shall adopt a </a:t>
            </a:r>
            <a:r>
              <a:rPr lang="en-US" i="1" dirty="0">
                <a:solidFill>
                  <a:srgbClr val="FF0000"/>
                </a:solidFill>
              </a:rPr>
              <a:t>process for identifying and serving gifted and talented students </a:t>
            </a:r>
            <a:r>
              <a:rPr lang="en-US" i="1" dirty="0"/>
              <a:t>in the district and shall </a:t>
            </a:r>
            <a:r>
              <a:rPr lang="en-US" i="1" dirty="0">
                <a:solidFill>
                  <a:srgbClr val="FF0000"/>
                </a:solidFill>
              </a:rPr>
              <a:t>establish a program for those students in each grade level</a:t>
            </a:r>
            <a:r>
              <a:rPr lang="en-US" i="1" dirty="0"/>
              <a:t>…”</a:t>
            </a:r>
          </a:p>
          <a:p>
            <a:pPr>
              <a:buFont typeface="Arial" charset="0"/>
              <a:buNone/>
            </a:pPr>
            <a:r>
              <a:rPr lang="en-US" dirty="0"/>
              <a:t> </a:t>
            </a:r>
            <a:endParaRPr lang="en-US" i="1" dirty="0"/>
          </a:p>
          <a:p>
            <a:r>
              <a:rPr lang="en-US" dirty="0"/>
              <a:t>The </a:t>
            </a:r>
            <a:r>
              <a:rPr lang="en-US" b="1" dirty="0"/>
              <a:t>Texas Administrative Code</a:t>
            </a:r>
            <a:r>
              <a:rPr lang="en-US" dirty="0"/>
              <a:t> (state rule) 19 TAC §89.3 states: </a:t>
            </a:r>
            <a:r>
              <a:rPr lang="en-US" i="1" dirty="0"/>
              <a:t>“School districts shall provide an </a:t>
            </a:r>
            <a:r>
              <a:rPr lang="en-US" i="1" dirty="0">
                <a:solidFill>
                  <a:srgbClr val="FF0000"/>
                </a:solidFill>
              </a:rPr>
              <a:t>array of learning opportunities</a:t>
            </a:r>
            <a:r>
              <a:rPr lang="en-US" i="1" dirty="0"/>
              <a:t> for gifted/talented students in </a:t>
            </a:r>
            <a:r>
              <a:rPr lang="en-US" i="1" dirty="0">
                <a:solidFill>
                  <a:srgbClr val="FF0000"/>
                </a:solidFill>
              </a:rPr>
              <a:t>kindergarten through grade twelve</a:t>
            </a:r>
            <a:r>
              <a:rPr lang="en-US" i="1" dirty="0"/>
              <a:t> and shall </a:t>
            </a:r>
            <a:r>
              <a:rPr lang="en-US" i="1" dirty="0">
                <a:solidFill>
                  <a:srgbClr val="FF0000"/>
                </a:solidFill>
              </a:rPr>
              <a:t>inform parents of the opportunities</a:t>
            </a:r>
            <a:r>
              <a:rPr lang="en-US" i="1" dirty="0"/>
              <a:t>.”</a:t>
            </a:r>
            <a:r>
              <a:rPr lang="en-US" dirty="0"/>
              <a:t>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37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Advocating for Gifted Programs in Local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r>
              <a:rPr lang="en-US" sz="8600" dirty="0" smtClean="0">
                <a:solidFill>
                  <a:srgbClr val="FF0000"/>
                </a:solidFill>
              </a:rPr>
              <a:t>Examine</a:t>
            </a:r>
            <a:r>
              <a:rPr lang="en-US" sz="8600" dirty="0" smtClean="0"/>
              <a:t> </a:t>
            </a:r>
            <a:r>
              <a:rPr lang="en-US" sz="8600" dirty="0"/>
              <a:t>your </a:t>
            </a:r>
            <a:r>
              <a:rPr lang="en-US" sz="8600" dirty="0" smtClean="0"/>
              <a:t>program</a:t>
            </a:r>
          </a:p>
          <a:p>
            <a:pPr lvl="0" algn="ctr">
              <a:buNone/>
            </a:pPr>
            <a:r>
              <a:rPr lang="en-US" sz="4900" dirty="0"/>
              <a:t>	</a:t>
            </a:r>
            <a:endParaRPr lang="en-US" sz="4900" dirty="0" smtClean="0"/>
          </a:p>
          <a:p>
            <a:pPr algn="ctr">
              <a:buNone/>
            </a:pPr>
            <a:r>
              <a:rPr lang="en-US" sz="8600" dirty="0" smtClean="0"/>
              <a:t>Establish </a:t>
            </a:r>
            <a:r>
              <a:rPr lang="en-US" sz="8600" dirty="0"/>
              <a:t>a </a:t>
            </a:r>
            <a:r>
              <a:rPr lang="en-US" sz="8600" dirty="0" smtClean="0">
                <a:solidFill>
                  <a:srgbClr val="FF0000"/>
                </a:solidFill>
              </a:rPr>
              <a:t>rationale</a:t>
            </a:r>
          </a:p>
          <a:p>
            <a:pPr algn="ctr">
              <a:buNone/>
            </a:pPr>
            <a:endParaRPr lang="en-US" sz="4900" dirty="0" smtClean="0"/>
          </a:p>
          <a:p>
            <a:pPr algn="ctr">
              <a:buNone/>
            </a:pPr>
            <a:r>
              <a:rPr lang="en-US" sz="8600" dirty="0" smtClean="0"/>
              <a:t>Brush </a:t>
            </a:r>
            <a:r>
              <a:rPr lang="en-US" sz="8600" dirty="0"/>
              <a:t>up on your </a:t>
            </a:r>
            <a:r>
              <a:rPr lang="en-US" sz="8600" dirty="0">
                <a:solidFill>
                  <a:srgbClr val="FF0000"/>
                </a:solidFill>
              </a:rPr>
              <a:t>communication skills</a:t>
            </a:r>
          </a:p>
          <a:p>
            <a:pPr algn="ctr">
              <a:buNone/>
            </a:pPr>
            <a:r>
              <a:rPr lang="en-US" sz="4900" dirty="0" smtClean="0"/>
              <a:t>	</a:t>
            </a:r>
            <a:endParaRPr lang="en-US" sz="4900" dirty="0"/>
          </a:p>
          <a:p>
            <a:pPr algn="ctr">
              <a:buNone/>
            </a:pPr>
            <a:r>
              <a:rPr lang="en-US" sz="8600" dirty="0" smtClean="0"/>
              <a:t>Build </a:t>
            </a:r>
            <a:r>
              <a:rPr lang="en-US" sz="8600" dirty="0"/>
              <a:t>a </a:t>
            </a:r>
            <a:r>
              <a:rPr lang="en-US" sz="8600" dirty="0">
                <a:solidFill>
                  <a:srgbClr val="FF0000"/>
                </a:solidFill>
              </a:rPr>
              <a:t>bridge</a:t>
            </a:r>
            <a:r>
              <a:rPr lang="en-US" sz="8600" dirty="0"/>
              <a:t> for administrators</a:t>
            </a:r>
          </a:p>
          <a:p>
            <a:pPr algn="ctr">
              <a:buNone/>
            </a:pPr>
            <a:r>
              <a:rPr lang="en-US" sz="4900" dirty="0" smtClean="0"/>
              <a:t>	</a:t>
            </a:r>
            <a:endParaRPr lang="en-US" sz="4900" dirty="0"/>
          </a:p>
          <a:p>
            <a:pPr algn="ctr">
              <a:buNone/>
            </a:pPr>
            <a:r>
              <a:rPr lang="en-US" sz="8600" dirty="0" smtClean="0">
                <a:solidFill>
                  <a:srgbClr val="FF0000"/>
                </a:solidFill>
              </a:rPr>
              <a:t>Network</a:t>
            </a:r>
            <a:r>
              <a:rPr lang="en-US" sz="8600" dirty="0">
                <a:solidFill>
                  <a:srgbClr val="FF0000"/>
                </a:solidFill>
              </a:rPr>
              <a:t>, </a:t>
            </a:r>
            <a:r>
              <a:rPr lang="en-US" sz="8600" dirty="0" smtClean="0">
                <a:solidFill>
                  <a:srgbClr val="FF0000"/>
                </a:solidFill>
              </a:rPr>
              <a:t>network</a:t>
            </a:r>
            <a:r>
              <a:rPr lang="en-US" sz="8600" dirty="0">
                <a:solidFill>
                  <a:srgbClr val="FF0000"/>
                </a:solidFill>
              </a:rPr>
              <a:t>, n</a:t>
            </a:r>
            <a:r>
              <a:rPr lang="en-US" sz="8600" dirty="0" smtClean="0">
                <a:solidFill>
                  <a:srgbClr val="FF0000"/>
                </a:solidFill>
              </a:rPr>
              <a:t>etwork</a:t>
            </a:r>
            <a:endParaRPr lang="en-US" sz="8600" dirty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en-US" sz="8600" dirty="0" smtClean="0"/>
              <a:t>	</a:t>
            </a:r>
          </a:p>
          <a:p>
            <a:pPr algn="ctr">
              <a:buNone/>
            </a:pPr>
            <a:r>
              <a:rPr lang="en-US" sz="8600" dirty="0" smtClean="0"/>
              <a:t>The most important piece of advice is… </a:t>
            </a:r>
          </a:p>
          <a:p>
            <a:pPr algn="ctr">
              <a:buNone/>
            </a:pPr>
            <a:r>
              <a:rPr lang="en-US" sz="9800" b="1" i="1" dirty="0"/>
              <a:t>D</a:t>
            </a:r>
            <a:r>
              <a:rPr lang="en-US" sz="9800" b="1" i="1" dirty="0" smtClean="0"/>
              <a:t>on't wait for an emergency to build support </a:t>
            </a:r>
          </a:p>
          <a:p>
            <a:pPr algn="ctr">
              <a:buNone/>
            </a:pPr>
            <a:r>
              <a:rPr lang="en-US" sz="9800" b="1" i="1" dirty="0" smtClean="0"/>
              <a:t>for gifted programs and services</a:t>
            </a:r>
            <a:r>
              <a:rPr lang="en-US" sz="98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SUGGESTIONS FOR GOOD ADVOCACY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400" b="1" dirty="0" smtClean="0"/>
              <a:t>ALWAYS:</a:t>
            </a:r>
            <a:r>
              <a:rPr lang="en-US" sz="7400" dirty="0"/>
              <a:t> </a:t>
            </a:r>
            <a:r>
              <a:rPr lang="en-US" sz="7400" dirty="0" smtClean="0"/>
              <a:t> </a:t>
            </a:r>
            <a:r>
              <a:rPr lang="en-US" sz="7400" b="1" dirty="0" smtClean="0">
                <a:solidFill>
                  <a:srgbClr val="FF0000"/>
                </a:solidFill>
              </a:rPr>
              <a:t>prepare</a:t>
            </a:r>
            <a:r>
              <a:rPr lang="en-US" sz="7400" dirty="0" smtClean="0"/>
              <a:t> </a:t>
            </a:r>
            <a:r>
              <a:rPr lang="en-US" sz="7400" dirty="0"/>
              <a:t>yourself for an </a:t>
            </a:r>
            <a:r>
              <a:rPr lang="en-US" sz="7400" dirty="0" smtClean="0"/>
              <a:t>appointment.</a:t>
            </a:r>
          </a:p>
          <a:p>
            <a:pPr>
              <a:buNone/>
            </a:pPr>
            <a:r>
              <a:rPr lang="en-US" sz="4300" b="1" dirty="0"/>
              <a:t> </a:t>
            </a:r>
            <a:endParaRPr lang="en-US" sz="4300" dirty="0"/>
          </a:p>
          <a:p>
            <a:pPr>
              <a:buNone/>
            </a:pPr>
            <a:r>
              <a:rPr lang="en-US" sz="7400" b="1" dirty="0"/>
              <a:t>ALWAYS</a:t>
            </a:r>
            <a:r>
              <a:rPr lang="en-US" sz="7400" b="1" dirty="0" smtClean="0"/>
              <a:t>:</a:t>
            </a:r>
            <a:r>
              <a:rPr lang="en-US" sz="7400" dirty="0"/>
              <a:t> </a:t>
            </a:r>
            <a:r>
              <a:rPr lang="en-US" sz="7400" dirty="0" smtClean="0"/>
              <a:t> be </a:t>
            </a:r>
            <a:r>
              <a:rPr lang="en-US" sz="7400" b="1" dirty="0" smtClean="0">
                <a:solidFill>
                  <a:srgbClr val="FF0000"/>
                </a:solidFill>
              </a:rPr>
              <a:t>punctual</a:t>
            </a:r>
            <a:r>
              <a:rPr lang="en-US" sz="7400" dirty="0" smtClean="0"/>
              <a:t> and willing </a:t>
            </a:r>
            <a:r>
              <a:rPr lang="en-US" sz="7400" dirty="0"/>
              <a:t>to wait for a person who </a:t>
            </a:r>
            <a:r>
              <a:rPr lang="en-US" sz="7400" dirty="0" smtClean="0"/>
              <a:t>is    </a:t>
            </a:r>
          </a:p>
          <a:p>
            <a:pPr>
              <a:buNone/>
            </a:pPr>
            <a:r>
              <a:rPr lang="en-US" sz="7400" dirty="0" smtClean="0"/>
              <a:t>                  running late</a:t>
            </a:r>
            <a:r>
              <a:rPr lang="en-US" sz="6200" dirty="0" smtClean="0"/>
              <a:t>.</a:t>
            </a:r>
            <a:endParaRPr lang="en-US" sz="6200" dirty="0"/>
          </a:p>
          <a:p>
            <a:pPr>
              <a:buNone/>
            </a:pPr>
            <a:endParaRPr lang="en-US" sz="4300" dirty="0"/>
          </a:p>
          <a:p>
            <a:pPr>
              <a:buNone/>
            </a:pPr>
            <a:r>
              <a:rPr lang="en-US" sz="7400" b="1" dirty="0"/>
              <a:t>ALWAYS</a:t>
            </a:r>
            <a:r>
              <a:rPr lang="en-US" sz="7400" b="1" dirty="0" smtClean="0"/>
              <a:t>:  </a:t>
            </a:r>
            <a:r>
              <a:rPr lang="en-US" sz="7400" dirty="0" smtClean="0"/>
              <a:t>keep </a:t>
            </a:r>
            <a:r>
              <a:rPr lang="en-US" sz="7400" dirty="0"/>
              <a:t>letters and visits </a:t>
            </a:r>
            <a:r>
              <a:rPr lang="en-US" sz="7400" b="1" dirty="0">
                <a:solidFill>
                  <a:srgbClr val="FF0000"/>
                </a:solidFill>
              </a:rPr>
              <a:t>short</a:t>
            </a:r>
            <a:r>
              <a:rPr lang="en-US" sz="7400" dirty="0"/>
              <a:t> and </a:t>
            </a:r>
            <a:r>
              <a:rPr lang="en-US" sz="7400" b="1" dirty="0">
                <a:solidFill>
                  <a:srgbClr val="FF0000"/>
                </a:solidFill>
              </a:rPr>
              <a:t>to the point</a:t>
            </a:r>
            <a:r>
              <a:rPr lang="en-US" sz="7400" dirty="0"/>
              <a:t>.</a:t>
            </a:r>
          </a:p>
          <a:p>
            <a:pPr>
              <a:buNone/>
            </a:pPr>
            <a:r>
              <a:rPr lang="en-US" sz="4800" b="1" dirty="0"/>
              <a:t> </a:t>
            </a:r>
            <a:endParaRPr lang="en-US" sz="4300" dirty="0"/>
          </a:p>
          <a:p>
            <a:pPr>
              <a:buNone/>
            </a:pPr>
            <a:r>
              <a:rPr lang="en-US" sz="7400" b="1" dirty="0" smtClean="0"/>
              <a:t>ALWAYS:  </a:t>
            </a:r>
            <a:r>
              <a:rPr lang="en-US" sz="7400" dirty="0" smtClean="0"/>
              <a:t>be </a:t>
            </a:r>
            <a:r>
              <a:rPr lang="en-US" sz="7400" b="1" dirty="0">
                <a:solidFill>
                  <a:srgbClr val="FF0000"/>
                </a:solidFill>
              </a:rPr>
              <a:t>accurate</a:t>
            </a:r>
            <a:r>
              <a:rPr lang="en-US" sz="7400" dirty="0"/>
              <a:t> and </a:t>
            </a:r>
            <a:r>
              <a:rPr lang="en-US" sz="7400" dirty="0">
                <a:solidFill>
                  <a:srgbClr val="FF0000"/>
                </a:solidFill>
              </a:rPr>
              <a:t>authentic</a:t>
            </a:r>
            <a:r>
              <a:rPr lang="en-US" sz="7400" dirty="0"/>
              <a:t> with supporting </a:t>
            </a:r>
            <a:r>
              <a:rPr lang="en-US" sz="7400" dirty="0" smtClean="0"/>
              <a:t>facts.</a:t>
            </a:r>
            <a:endParaRPr lang="en-US" sz="7400" dirty="0"/>
          </a:p>
          <a:p>
            <a:pPr>
              <a:buNone/>
            </a:pPr>
            <a:endParaRPr lang="en-US" sz="4300" dirty="0"/>
          </a:p>
          <a:p>
            <a:pPr>
              <a:buNone/>
            </a:pPr>
            <a:r>
              <a:rPr lang="en-US" sz="7400" b="1" dirty="0" smtClean="0"/>
              <a:t>ALWAYS:</a:t>
            </a:r>
            <a:r>
              <a:rPr lang="en-US" sz="7400" b="1" dirty="0"/>
              <a:t> </a:t>
            </a:r>
            <a:r>
              <a:rPr lang="en-US" sz="7400" b="1" dirty="0" smtClean="0"/>
              <a:t> </a:t>
            </a:r>
            <a:r>
              <a:rPr lang="en-US" sz="7400" dirty="0" smtClean="0"/>
              <a:t>be </a:t>
            </a:r>
            <a:r>
              <a:rPr lang="en-US" sz="7400" b="1" dirty="0">
                <a:solidFill>
                  <a:srgbClr val="FF0000"/>
                </a:solidFill>
              </a:rPr>
              <a:t>pleasant</a:t>
            </a:r>
            <a:r>
              <a:rPr lang="en-US" sz="7400" dirty="0"/>
              <a:t> and </a:t>
            </a:r>
            <a:r>
              <a:rPr lang="en-US" sz="7400" b="1" dirty="0">
                <a:solidFill>
                  <a:srgbClr val="FF0000"/>
                </a:solidFill>
              </a:rPr>
              <a:t>polite</a:t>
            </a:r>
            <a:r>
              <a:rPr lang="en-US" sz="7400" dirty="0"/>
              <a:t>.</a:t>
            </a:r>
          </a:p>
          <a:p>
            <a:pPr>
              <a:buNone/>
            </a:pPr>
            <a:r>
              <a:rPr lang="en-US" sz="4300" b="1" dirty="0"/>
              <a:t> </a:t>
            </a:r>
            <a:endParaRPr lang="en-US" sz="4300" dirty="0"/>
          </a:p>
          <a:p>
            <a:pPr>
              <a:buNone/>
            </a:pPr>
            <a:r>
              <a:rPr lang="en-US" sz="7400" b="1" dirty="0" smtClean="0"/>
              <a:t>ALWAYS:</a:t>
            </a:r>
            <a:r>
              <a:rPr lang="en-US" sz="7400" b="1" dirty="0"/>
              <a:t> </a:t>
            </a:r>
            <a:r>
              <a:rPr lang="en-US" sz="7400" b="1" dirty="0" smtClean="0"/>
              <a:t> </a:t>
            </a:r>
            <a:r>
              <a:rPr lang="en-US" sz="7400" b="1" dirty="0" smtClean="0">
                <a:solidFill>
                  <a:srgbClr val="FF0000"/>
                </a:solidFill>
              </a:rPr>
              <a:t>support </a:t>
            </a:r>
            <a:r>
              <a:rPr lang="en-US" sz="7400" b="1" dirty="0">
                <a:solidFill>
                  <a:srgbClr val="FF0000"/>
                </a:solidFill>
              </a:rPr>
              <a:t>officials with positive visibility </a:t>
            </a:r>
            <a:r>
              <a:rPr lang="en-US" sz="7400" dirty="0"/>
              <a:t>on behalf of </a:t>
            </a:r>
            <a:r>
              <a:rPr lang="en-US" sz="7400" dirty="0" smtClean="0"/>
              <a:t> </a:t>
            </a:r>
          </a:p>
          <a:p>
            <a:pPr>
              <a:buNone/>
            </a:pPr>
            <a:r>
              <a:rPr lang="en-US" sz="7400" dirty="0" smtClean="0"/>
              <a:t>                  the special needs of gifted children</a:t>
            </a:r>
            <a:r>
              <a:rPr lang="en-US" sz="7400" dirty="0"/>
              <a:t>.</a:t>
            </a:r>
          </a:p>
          <a:p>
            <a:pPr>
              <a:buNone/>
            </a:pPr>
            <a:r>
              <a:rPr lang="en-US" sz="4300" b="1" dirty="0"/>
              <a:t> </a:t>
            </a:r>
            <a:endParaRPr lang="en-US" sz="4300" dirty="0" smtClean="0"/>
          </a:p>
          <a:p>
            <a:pPr>
              <a:buNone/>
            </a:pPr>
            <a:r>
              <a:rPr lang="en-US" sz="7400" b="1" dirty="0" smtClean="0"/>
              <a:t>ALWAYS:</a:t>
            </a:r>
            <a:r>
              <a:rPr lang="en-US" sz="7400" b="1" dirty="0"/>
              <a:t> </a:t>
            </a:r>
            <a:r>
              <a:rPr lang="en-US" sz="7400" b="1" dirty="0" smtClean="0"/>
              <a:t> </a:t>
            </a:r>
            <a:r>
              <a:rPr lang="en-US" sz="7400" dirty="0" smtClean="0"/>
              <a:t>ask for a response to </a:t>
            </a:r>
            <a:r>
              <a:rPr lang="en-US" sz="7400" b="1" dirty="0" smtClean="0">
                <a:solidFill>
                  <a:srgbClr val="FF0000"/>
                </a:solidFill>
              </a:rPr>
              <a:t>keep communication going</a:t>
            </a:r>
            <a:r>
              <a:rPr lang="en-US" sz="6200" dirty="0" smtClean="0"/>
              <a:t>.</a:t>
            </a:r>
          </a:p>
          <a:p>
            <a:pPr>
              <a:buNone/>
            </a:pPr>
            <a:endParaRPr lang="en-US" sz="4300" dirty="0"/>
          </a:p>
          <a:p>
            <a:pPr>
              <a:buNone/>
            </a:pPr>
            <a:r>
              <a:rPr lang="en-US" sz="7400" b="1" dirty="0"/>
              <a:t>ALWAYS</a:t>
            </a:r>
            <a:r>
              <a:rPr lang="en-US" sz="7400" b="1" dirty="0" smtClean="0"/>
              <a:t>:  </a:t>
            </a:r>
            <a:r>
              <a:rPr lang="en-US" sz="7400" b="1" dirty="0" smtClean="0">
                <a:solidFill>
                  <a:srgbClr val="FF0000"/>
                </a:solidFill>
              </a:rPr>
              <a:t>follow-up</a:t>
            </a:r>
            <a:r>
              <a:rPr lang="en-US" sz="7400" dirty="0" smtClean="0"/>
              <a:t> </a:t>
            </a:r>
            <a:r>
              <a:rPr lang="en-US" sz="7400" dirty="0"/>
              <a:t>with a </a:t>
            </a:r>
            <a:r>
              <a:rPr lang="en-US" sz="7400" dirty="0" smtClean="0"/>
              <a:t>note</a:t>
            </a:r>
            <a:r>
              <a:rPr lang="en-US" sz="7400" dirty="0"/>
              <a:t>, phone call, </a:t>
            </a:r>
            <a:r>
              <a:rPr lang="en-US" sz="7400" dirty="0" smtClean="0"/>
              <a:t>e-mail, letter,, </a:t>
            </a:r>
            <a:r>
              <a:rPr lang="en-US" sz="7400" dirty="0"/>
              <a:t>etc.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r>
              <a:rPr lang="en-US" b="1" dirty="0"/>
              <a:t>Advocating for Gifted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00600"/>
          </a:xfrm>
        </p:spPr>
        <p:txBody>
          <a:bodyPr>
            <a:normAutofit fontScale="62500" lnSpcReduction="20000"/>
          </a:bodyPr>
          <a:lstStyle/>
          <a:p>
            <a:pPr algn="ctr">
              <a:buFont typeface="Arial" charset="0"/>
              <a:buNone/>
            </a:pPr>
            <a:endParaRPr lang="en-US" sz="1050" dirty="0"/>
          </a:p>
          <a:p>
            <a:r>
              <a:rPr lang="en-US" sz="4500" dirty="0"/>
              <a:t>Every </a:t>
            </a:r>
            <a:r>
              <a:rPr lang="en-US" sz="4500" dirty="0" smtClean="0"/>
              <a:t>student </a:t>
            </a:r>
            <a:r>
              <a:rPr lang="en-US" sz="4500" dirty="0"/>
              <a:t>should receive an education that </a:t>
            </a:r>
            <a:r>
              <a:rPr lang="en-US" sz="4500" dirty="0" smtClean="0"/>
              <a:t>best meets </a:t>
            </a:r>
            <a:r>
              <a:rPr lang="en-US" sz="4500" dirty="0"/>
              <a:t>their educational </a:t>
            </a:r>
            <a:r>
              <a:rPr lang="en-US" sz="4500" dirty="0" smtClean="0"/>
              <a:t>needs, with at least a year’s worth of learning  for a year’s worth of attendance.</a:t>
            </a:r>
            <a:endParaRPr lang="en-US" sz="4500" dirty="0"/>
          </a:p>
          <a:p>
            <a:endParaRPr lang="en-US" sz="3300" dirty="0"/>
          </a:p>
          <a:p>
            <a:r>
              <a:rPr lang="en-US" sz="4500" dirty="0" smtClean="0"/>
              <a:t>Students </a:t>
            </a:r>
            <a:r>
              <a:rPr lang="en-US" sz="4500" dirty="0"/>
              <a:t>deserve </a:t>
            </a:r>
            <a:r>
              <a:rPr lang="en-US" sz="4500" dirty="0" smtClean="0"/>
              <a:t>to </a:t>
            </a:r>
            <a:r>
              <a:rPr lang="en-US" sz="4500" dirty="0"/>
              <a:t>learn </a:t>
            </a:r>
            <a:r>
              <a:rPr lang="en-US" sz="4500" dirty="0" smtClean="0"/>
              <a:t>primarily what </a:t>
            </a:r>
            <a:r>
              <a:rPr lang="en-US" sz="4500" dirty="0"/>
              <a:t>they don’t know rather than </a:t>
            </a:r>
            <a:r>
              <a:rPr lang="en-US" sz="4500" dirty="0" smtClean="0"/>
              <a:t>“</a:t>
            </a:r>
            <a:r>
              <a:rPr lang="en-US" sz="4500" dirty="0"/>
              <a:t>relearning” what they have proven they </a:t>
            </a:r>
            <a:r>
              <a:rPr lang="en-US" sz="4500" dirty="0" smtClean="0"/>
              <a:t>do </a:t>
            </a:r>
            <a:r>
              <a:rPr lang="en-US" sz="4500" dirty="0"/>
              <a:t>know. </a:t>
            </a:r>
            <a:endParaRPr lang="en-US" sz="4500" dirty="0" smtClean="0"/>
          </a:p>
          <a:p>
            <a:pPr>
              <a:buFont typeface="Arial" charset="0"/>
              <a:buNone/>
            </a:pPr>
            <a:endParaRPr lang="en-US" sz="3300" dirty="0" smtClean="0"/>
          </a:p>
          <a:p>
            <a:r>
              <a:rPr lang="en-US" sz="4500" dirty="0" smtClean="0"/>
              <a:t>It brings value to schools.  Creative and critical thinking skills, differentiated curriculum/instruction, and performance standards first became common in gifted education programs. </a:t>
            </a:r>
            <a:endParaRPr lang="en-US" sz="4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20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  Parents have to be recognized as special educators. The true experts on their children; and professional people—teachers, pediatricians, psychologists, and others—have to learn to be consultants to parents.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						Nicholas Hobbs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Thanks for being here today!</a:t>
            </a:r>
          </a:p>
          <a:p>
            <a:pPr marL="0" indent="0" algn="ctr">
              <a:buNone/>
            </a:pPr>
            <a:r>
              <a:rPr lang="en-US" sz="3600" dirty="0" smtClean="0"/>
              <a:t>If you have questions, please contact me.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900" dirty="0" smtClean="0"/>
              <a:t>Tracy Weinberg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algn="ctr">
              <a:buNone/>
            </a:pPr>
            <a:r>
              <a:rPr lang="en-US" sz="3500" dirty="0" smtClean="0"/>
              <a:t>Texas Association for the Gifted and Talented</a:t>
            </a:r>
          </a:p>
          <a:p>
            <a:pPr algn="ctr">
              <a:buNone/>
            </a:pPr>
            <a:r>
              <a:rPr lang="en-US" sz="3500" dirty="0" smtClean="0"/>
              <a:t>1524 South IH 35, Suite 205</a:t>
            </a:r>
          </a:p>
          <a:p>
            <a:pPr algn="ctr">
              <a:buNone/>
            </a:pPr>
            <a:r>
              <a:rPr lang="en-US" sz="3500" dirty="0" smtClean="0"/>
              <a:t>Austin, TX 78704</a:t>
            </a:r>
          </a:p>
          <a:p>
            <a:pPr algn="ctr">
              <a:buNone/>
            </a:pPr>
            <a:r>
              <a:rPr lang="en-US" sz="3500" dirty="0" smtClean="0"/>
              <a:t>512-499-8248 x205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tweinberg@txgifted.org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www.txgifted.org</a:t>
            </a:r>
          </a:p>
        </p:txBody>
      </p:sp>
    </p:spTree>
    <p:extLst>
      <p:ext uri="{BB962C8B-B14F-4D97-AF65-F5344CB8AC3E}">
        <p14:creationId xmlns:p14="http://schemas.microsoft.com/office/powerpoint/2010/main" xmlns="" val="306480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State Goal for Services for </a:t>
            </a:r>
            <a:br>
              <a:rPr lang="en-US" sz="3600" b="1" dirty="0" smtClean="0"/>
            </a:br>
            <a:r>
              <a:rPr lang="en-US" sz="3600" b="1" dirty="0" smtClean="0"/>
              <a:t>Gifted/Talented Students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267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sz="3800" dirty="0" smtClean="0"/>
              <a:t>Students </a:t>
            </a:r>
            <a:r>
              <a:rPr lang="en-US" sz="3800" dirty="0"/>
              <a:t>who participate in services designed for </a:t>
            </a:r>
            <a:r>
              <a:rPr lang="en-US" sz="3800" dirty="0" smtClean="0"/>
              <a:t>gifted and talented </a:t>
            </a:r>
            <a:r>
              <a:rPr lang="en-US" sz="3800" dirty="0"/>
              <a:t>students will demonstrate skills in </a:t>
            </a:r>
            <a:r>
              <a:rPr lang="en-US" sz="4500" b="1" dirty="0" smtClean="0">
                <a:solidFill>
                  <a:srgbClr val="FF0000"/>
                </a:solidFill>
              </a:rPr>
              <a:t>self-directed learning</a:t>
            </a:r>
            <a:r>
              <a:rPr lang="en-US" sz="4000" dirty="0"/>
              <a:t>, </a:t>
            </a:r>
            <a:r>
              <a:rPr lang="en-US" sz="3800" dirty="0"/>
              <a:t>thinking, research, and communication, as evidenced by the development of </a:t>
            </a:r>
            <a:r>
              <a:rPr lang="en-US" sz="4500" b="1" dirty="0">
                <a:solidFill>
                  <a:srgbClr val="FF0000"/>
                </a:solidFill>
              </a:rPr>
              <a:t>innovative products and performances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3800" dirty="0"/>
              <a:t>that reflect individuality and </a:t>
            </a:r>
            <a:r>
              <a:rPr lang="en-US" sz="4500" b="1" dirty="0">
                <a:solidFill>
                  <a:srgbClr val="FF0000"/>
                </a:solidFill>
              </a:rPr>
              <a:t>creativity</a:t>
            </a:r>
            <a:r>
              <a:rPr lang="en-US" sz="4000" dirty="0"/>
              <a:t> </a:t>
            </a:r>
            <a:r>
              <a:rPr lang="en-US" sz="3800" dirty="0"/>
              <a:t>and are </a:t>
            </a:r>
            <a:r>
              <a:rPr lang="en-US" sz="4500" b="1" dirty="0">
                <a:solidFill>
                  <a:srgbClr val="FF0000"/>
                </a:solidFill>
              </a:rPr>
              <a:t>advanced</a:t>
            </a:r>
            <a:r>
              <a:rPr lang="en-US" sz="4000" dirty="0"/>
              <a:t> </a:t>
            </a:r>
            <a:r>
              <a:rPr lang="en-US" sz="3800" dirty="0" smtClean="0"/>
              <a:t>in </a:t>
            </a:r>
            <a:r>
              <a:rPr lang="en-US" sz="3800" dirty="0"/>
              <a:t>relation to students of similar age, experience, or environment.  High school graduates who have participated in services for gifted/talented students will  have produced products and performances of </a:t>
            </a:r>
            <a:r>
              <a:rPr lang="en-US" sz="4500" b="1" dirty="0">
                <a:solidFill>
                  <a:srgbClr val="FF0000"/>
                </a:solidFill>
              </a:rPr>
              <a:t>professional qual</a:t>
            </a:r>
            <a:r>
              <a:rPr lang="en-US" sz="4000" b="1" dirty="0">
                <a:solidFill>
                  <a:srgbClr val="FF0000"/>
                </a:solidFill>
              </a:rPr>
              <a:t>ity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3800" dirty="0"/>
              <a:t>as part of their program services.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i="1" dirty="0"/>
              <a:t>as adopted by the </a:t>
            </a:r>
            <a:r>
              <a:rPr lang="en-US" b="1" i="1" dirty="0"/>
              <a:t>Texas State Board of Education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Characteristics of the Gifted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Gifted individuals frequently possess one or more of the following characteristics: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dirty="0" smtClean="0"/>
              <a:t>1.  Verbal Proficiency</a:t>
            </a:r>
          </a:p>
          <a:p>
            <a:pPr marL="0" indent="0">
              <a:buNone/>
            </a:pPr>
            <a:r>
              <a:rPr lang="en-US" dirty="0" smtClean="0"/>
              <a:t>	2.  Power of Abstraction</a:t>
            </a:r>
          </a:p>
          <a:p>
            <a:pPr marL="0" lvl="0" indent="0">
              <a:buNone/>
            </a:pPr>
            <a:r>
              <a:rPr lang="en-US" dirty="0" smtClean="0"/>
              <a:t>	3.  Intellectual Curiosity</a:t>
            </a:r>
          </a:p>
          <a:p>
            <a:pPr marL="0" indent="0">
              <a:buNone/>
            </a:pPr>
            <a:r>
              <a:rPr lang="en-US" dirty="0" smtClean="0"/>
              <a:t>	4.  Retentiveness/Power of Concentration</a:t>
            </a:r>
          </a:p>
          <a:p>
            <a:pPr marL="0" indent="0">
              <a:buNone/>
            </a:pPr>
            <a:r>
              <a:rPr lang="en-US" dirty="0" smtClean="0"/>
              <a:t>	5.  Independence/Goal-Directed</a:t>
            </a:r>
          </a:p>
          <a:p>
            <a:pPr marL="0" indent="0">
              <a:buNone/>
            </a:pPr>
            <a:r>
              <a:rPr lang="en-US" dirty="0" smtClean="0"/>
              <a:t>	6.  Power of Critical Thinking</a:t>
            </a:r>
          </a:p>
          <a:p>
            <a:pPr marL="0" indent="0">
              <a:buNone/>
            </a:pPr>
            <a:r>
              <a:rPr lang="en-US" dirty="0" smtClean="0"/>
              <a:t>	7.  Sensitivity/Intuitiveness</a:t>
            </a:r>
          </a:p>
          <a:p>
            <a:pPr marL="0" indent="0">
              <a:buNone/>
            </a:pPr>
            <a:r>
              <a:rPr lang="en-US" dirty="0" smtClean="0"/>
              <a:t>	8.  Potential for Creativity</a:t>
            </a:r>
          </a:p>
          <a:p>
            <a:pPr marL="0" indent="0">
              <a:buNone/>
            </a:pPr>
            <a:r>
              <a:rPr lang="en-US" dirty="0" smtClean="0"/>
              <a:t>	9.  Versatility/Virtuosity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From </a:t>
            </a:r>
            <a:r>
              <a:rPr lang="en-US" sz="2000" i="1" dirty="0" smtClean="0"/>
              <a:t>Raising Champions: A Parent's Guide for Nurturing Their Gifted Children,</a:t>
            </a:r>
            <a:r>
              <a:rPr lang="en-US" sz="2000" dirty="0" smtClean="0"/>
              <a:t> by Dr. Michael </a:t>
            </a:r>
            <a:r>
              <a:rPr lang="en-US" sz="2000" dirty="0" err="1" smtClean="0"/>
              <a:t>Sayler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35162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b="1" dirty="0" smtClean="0"/>
              <a:t>               The Demands of Giftedness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 </a:t>
            </a:r>
            <a:r>
              <a:rPr lang="en-US" sz="2000" b="1" dirty="0" smtClean="0"/>
              <a:t>Premises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- </a:t>
            </a:r>
            <a:r>
              <a:rPr lang="en-US" sz="2000" i="1" dirty="0" smtClean="0"/>
              <a:t>High level intelligence makes certain demands upon the gifted child.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- </a:t>
            </a:r>
            <a:r>
              <a:rPr lang="en-US" sz="2000" i="1" dirty="0" smtClean="0"/>
              <a:t>Behaviors of gifted children  may result from these demands.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  1. 	To </a:t>
            </a:r>
            <a:r>
              <a:rPr lang="en-US" sz="2400" b="1" dirty="0">
                <a:solidFill>
                  <a:srgbClr val="FF0000"/>
                </a:solidFill>
              </a:rPr>
              <a:t>crave for </a:t>
            </a:r>
            <a:r>
              <a:rPr lang="en-US" sz="2400" b="1" dirty="0" smtClean="0">
                <a:solidFill>
                  <a:srgbClr val="FF0000"/>
                </a:solidFill>
              </a:rPr>
              <a:t>knowledge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2</a:t>
            </a:r>
            <a:r>
              <a:rPr lang="en-US" sz="2400" dirty="0"/>
              <a:t>.	To </a:t>
            </a:r>
            <a:r>
              <a:rPr lang="en-US" sz="2400" dirty="0" smtClean="0"/>
              <a:t>focus </a:t>
            </a:r>
            <a:r>
              <a:rPr lang="en-US" sz="2400" dirty="0"/>
              <a:t>on or </a:t>
            </a:r>
            <a:r>
              <a:rPr lang="en-US" sz="2400" b="1" dirty="0">
                <a:solidFill>
                  <a:srgbClr val="FF0000"/>
                </a:solidFill>
              </a:rPr>
              <a:t>devour a </a:t>
            </a:r>
            <a:r>
              <a:rPr lang="en-US" sz="2400" b="1" dirty="0" smtClean="0">
                <a:solidFill>
                  <a:srgbClr val="FF0000"/>
                </a:solidFill>
              </a:rPr>
              <a:t>subject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3.</a:t>
            </a:r>
            <a:r>
              <a:rPr lang="en-US" sz="2400" dirty="0"/>
              <a:t>	To place </a:t>
            </a:r>
            <a:r>
              <a:rPr lang="en-US" sz="2400" b="1" dirty="0">
                <a:solidFill>
                  <a:srgbClr val="FF0000"/>
                </a:solidFill>
              </a:rPr>
              <a:t>high standards </a:t>
            </a:r>
            <a:r>
              <a:rPr lang="en-US" sz="2400" dirty="0"/>
              <a:t>on </a:t>
            </a:r>
            <a:r>
              <a:rPr lang="en-US" sz="2400" dirty="0" smtClean="0"/>
              <a:t>himself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4.</a:t>
            </a:r>
            <a:r>
              <a:rPr lang="en-US" sz="2400" dirty="0"/>
              <a:t>	To be </a:t>
            </a:r>
            <a:r>
              <a:rPr lang="en-US" sz="2400" b="1" dirty="0">
                <a:solidFill>
                  <a:srgbClr val="FF0000"/>
                </a:solidFill>
              </a:rPr>
              <a:t>creative</a:t>
            </a:r>
            <a:r>
              <a:rPr lang="en-US" sz="2400" dirty="0"/>
              <a:t> or </a:t>
            </a:r>
            <a:r>
              <a:rPr lang="en-US" sz="2400" b="1" dirty="0" smtClean="0">
                <a:solidFill>
                  <a:srgbClr val="FF0000"/>
                </a:solidFill>
              </a:rPr>
              <a:t>inventive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  5.</a:t>
            </a:r>
            <a:r>
              <a:rPr lang="en-US" sz="2400" dirty="0"/>
              <a:t>	To </a:t>
            </a:r>
            <a:r>
              <a:rPr lang="en-US" sz="2400" b="1" dirty="0">
                <a:solidFill>
                  <a:srgbClr val="FF0000"/>
                </a:solidFill>
              </a:rPr>
              <a:t>concentrate</a:t>
            </a:r>
            <a:r>
              <a:rPr lang="en-US" sz="2400" dirty="0"/>
              <a:t> </a:t>
            </a:r>
            <a:r>
              <a:rPr lang="en-US" sz="2400" dirty="0" smtClean="0"/>
              <a:t>and have </a:t>
            </a:r>
            <a:r>
              <a:rPr lang="en-US" sz="2400" dirty="0"/>
              <a:t>a </a:t>
            </a:r>
            <a:r>
              <a:rPr lang="en-US" sz="2400" dirty="0" smtClean="0"/>
              <a:t>long attention span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6.</a:t>
            </a:r>
            <a:r>
              <a:rPr lang="en-US" sz="2400" dirty="0"/>
              <a:t>	To </a:t>
            </a:r>
            <a:r>
              <a:rPr lang="en-US" sz="2400" b="1" dirty="0">
                <a:solidFill>
                  <a:srgbClr val="FF0000"/>
                </a:solidFill>
              </a:rPr>
              <a:t>resist </a:t>
            </a:r>
            <a:r>
              <a:rPr lang="en-US" sz="2400" b="1" dirty="0" smtClean="0">
                <a:solidFill>
                  <a:srgbClr val="FF0000"/>
                </a:solidFill>
              </a:rPr>
              <a:t>routine</a:t>
            </a:r>
          </a:p>
          <a:p>
            <a:pPr>
              <a:buNone/>
            </a:pPr>
            <a:r>
              <a:rPr lang="en-US" sz="2400" dirty="0" smtClean="0"/>
              <a:t>	  7.</a:t>
            </a:r>
            <a:r>
              <a:rPr lang="en-US" sz="2400" dirty="0"/>
              <a:t>	To be </a:t>
            </a:r>
            <a:r>
              <a:rPr lang="en-US" sz="2400" b="1" dirty="0">
                <a:solidFill>
                  <a:srgbClr val="FF0000"/>
                </a:solidFill>
              </a:rPr>
              <a:t>intolerant of </a:t>
            </a:r>
            <a:r>
              <a:rPr lang="en-US" sz="2400" b="1" dirty="0" smtClean="0">
                <a:solidFill>
                  <a:srgbClr val="FF0000"/>
                </a:solidFill>
              </a:rPr>
              <a:t>stupidity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8.</a:t>
            </a:r>
            <a:r>
              <a:rPr lang="en-US" sz="2400" dirty="0"/>
              <a:t>	To do </a:t>
            </a:r>
            <a:r>
              <a:rPr lang="en-US" sz="2400" b="1" dirty="0">
                <a:solidFill>
                  <a:srgbClr val="FF0000"/>
                </a:solidFill>
              </a:rPr>
              <a:t>critical, evaluative </a:t>
            </a:r>
            <a:r>
              <a:rPr lang="en-US" sz="2400" b="1" dirty="0" smtClean="0">
                <a:solidFill>
                  <a:srgbClr val="FF0000"/>
                </a:solidFill>
              </a:rPr>
              <a:t>thinking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9</a:t>
            </a:r>
            <a:r>
              <a:rPr lang="en-US" sz="2400" dirty="0"/>
              <a:t>.	To have his </a:t>
            </a:r>
            <a:r>
              <a:rPr lang="en-US" sz="2400" b="1" dirty="0">
                <a:solidFill>
                  <a:srgbClr val="FF0000"/>
                </a:solidFill>
              </a:rPr>
              <a:t>intelligence responded </a:t>
            </a:r>
            <a:r>
              <a:rPr lang="en-US" sz="2400" b="1" dirty="0" smtClean="0">
                <a:solidFill>
                  <a:srgbClr val="FF0000"/>
                </a:solidFill>
              </a:rPr>
              <a:t>to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10.</a:t>
            </a:r>
            <a:r>
              <a:rPr lang="en-US" sz="2400" dirty="0"/>
              <a:t>	To pursue a </a:t>
            </a:r>
            <a:r>
              <a:rPr lang="en-US" sz="2400" b="1" dirty="0">
                <a:solidFill>
                  <a:srgbClr val="FF0000"/>
                </a:solidFill>
              </a:rPr>
              <a:t>learning pace </a:t>
            </a:r>
            <a:r>
              <a:rPr lang="en-US" sz="2400" dirty="0"/>
              <a:t>of his </a:t>
            </a:r>
            <a:r>
              <a:rPr lang="en-US" sz="2400" dirty="0" smtClean="0"/>
              <a:t>own </a:t>
            </a:r>
            <a:r>
              <a:rPr lang="en-US" sz="2400" dirty="0"/>
              <a:t>(</a:t>
            </a:r>
            <a:r>
              <a:rPr lang="en-US" sz="2400" dirty="0" smtClean="0"/>
              <a:t>fast </a:t>
            </a:r>
            <a:r>
              <a:rPr lang="en-US" sz="2400" dirty="0"/>
              <a:t>or slow)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Potential Problems Associated with </a:t>
            </a:r>
            <a:br>
              <a:rPr lang="en-US" sz="3600" b="1" dirty="0" smtClean="0"/>
            </a:br>
            <a:r>
              <a:rPr lang="en-US" sz="3600" b="1" dirty="0" smtClean="0"/>
              <a:t>Characteristics of Giftedness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/>
              <a:t>Strengths</a:t>
            </a:r>
            <a:r>
              <a:rPr lang="en-US" sz="1800" b="1" dirty="0" smtClean="0"/>
              <a:t>				</a:t>
            </a:r>
            <a:r>
              <a:rPr lang="en-US" sz="1800" b="1" u="sng" dirty="0" smtClean="0"/>
              <a:t>Possible Problems</a:t>
            </a:r>
            <a:endParaRPr lang="en-US" sz="1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  1.  Learns quickly	         		       	  1.  </a:t>
            </a:r>
            <a:r>
              <a:rPr lang="en-US" sz="1800" dirty="0" smtClean="0">
                <a:solidFill>
                  <a:srgbClr val="FF0000"/>
                </a:solidFill>
              </a:rPr>
              <a:t>Impatient;</a:t>
            </a:r>
            <a:r>
              <a:rPr lang="en-US" sz="1800" dirty="0" smtClean="0"/>
              <a:t> dislikes routine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  2.  Inquisitive			       	  2.  Asks embarrassing questions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  3.  Intrinsic motivation		   	  3.  </a:t>
            </a:r>
            <a:r>
              <a:rPr lang="en-US" sz="1800" dirty="0" smtClean="0">
                <a:solidFill>
                  <a:srgbClr val="FF0000"/>
                </a:solidFill>
              </a:rPr>
              <a:t>Strong-willed</a:t>
            </a:r>
            <a:r>
              <a:rPr lang="en-US" sz="1800" dirty="0" smtClean="0"/>
              <a:t>; resists direction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  4.  Problem solving /abstract thinking         	  4.  Resists practice; questions teaching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  5.  Large vocabulary		     	  5.  Uses words to </a:t>
            </a:r>
            <a:r>
              <a:rPr lang="en-US" sz="1800" dirty="0" smtClean="0">
                <a:solidFill>
                  <a:srgbClr val="FF0000"/>
                </a:solidFill>
              </a:rPr>
              <a:t>manipulate</a:t>
            </a:r>
            <a:r>
              <a:rPr lang="en-US" sz="1800" dirty="0" smtClean="0"/>
              <a:t>; bored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  6.  High expectations of self and others    	  6.  </a:t>
            </a:r>
            <a:r>
              <a:rPr lang="en-US" sz="1800" dirty="0" smtClean="0">
                <a:solidFill>
                  <a:srgbClr val="FF0000"/>
                </a:solidFill>
              </a:rPr>
              <a:t>Intolerant, perfectionist</a:t>
            </a:r>
            <a:r>
              <a:rPr lang="en-US" sz="1800" dirty="0" smtClean="0"/>
              <a:t>; depressed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  7.  Creative/inventive		        	  7.  Seen as </a:t>
            </a:r>
            <a:r>
              <a:rPr lang="en-US" sz="1800" dirty="0" smtClean="0">
                <a:solidFill>
                  <a:srgbClr val="FF0000"/>
                </a:solidFill>
              </a:rPr>
              <a:t>disruptive</a:t>
            </a:r>
            <a:r>
              <a:rPr lang="en-US" sz="1800" dirty="0" smtClean="0"/>
              <a:t>; out of step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  8.  Intense concentration; long attention span    	  8.  Resists interruption; </a:t>
            </a:r>
            <a:r>
              <a:rPr lang="en-US" sz="1800" dirty="0" smtClean="0">
                <a:solidFill>
                  <a:srgbClr val="FF0000"/>
                </a:solidFill>
              </a:rPr>
              <a:t>stubborn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  9.  High energy, eagerness	    	        	  9.  Frustrated; seen as </a:t>
            </a:r>
            <a:r>
              <a:rPr lang="en-US" sz="1800" dirty="0" smtClean="0">
                <a:solidFill>
                  <a:srgbClr val="FF0000"/>
                </a:solidFill>
              </a:rPr>
              <a:t>hyperactive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/>
              <a:t>10.  Independent; may prefer working alone        	10.  Rejects peer input; nonconformist</a:t>
            </a:r>
          </a:p>
          <a:p>
            <a:pPr marL="457200" indent="-457200">
              <a:spcAft>
                <a:spcPts val="600"/>
              </a:spcAft>
              <a:buNone/>
            </a:pPr>
            <a:r>
              <a:rPr lang="en-US" sz="1800" dirty="0" smtClean="0"/>
              <a:t>11.  Diverse interests/abilities		      	11.  </a:t>
            </a:r>
            <a:r>
              <a:rPr lang="en-US" sz="1800" dirty="0" smtClean="0">
                <a:solidFill>
                  <a:srgbClr val="FF0000"/>
                </a:solidFill>
              </a:rPr>
              <a:t>Disorganized</a:t>
            </a:r>
            <a:r>
              <a:rPr lang="en-US" sz="1800" dirty="0" smtClean="0"/>
              <a:t> / scattered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sz="1600" dirty="0" smtClean="0"/>
              <a:t>Adapted from Clark (1992) and </a:t>
            </a:r>
            <a:r>
              <a:rPr lang="en-US" sz="1600" dirty="0" err="1" smtClean="0"/>
              <a:t>Seagoe</a:t>
            </a:r>
            <a:r>
              <a:rPr lang="en-US" sz="1600" dirty="0" smtClean="0"/>
              <a:t> (1972)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92" t="24448" r="18092" b="25031"/>
          <a:stretch>
            <a:fillRect/>
          </a:stretch>
        </p:blipFill>
        <p:spPr bwMode="auto">
          <a:xfrm>
            <a:off x="1371600" y="381000"/>
            <a:ext cx="64008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7772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Who Are the Gifted?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9600" y="1447800"/>
            <a:ext cx="80010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When </a:t>
            </a:r>
            <a:r>
              <a:rPr lang="en-US" sz="2600" b="1" dirty="0" smtClean="0"/>
              <a:t>Thomas Edison </a:t>
            </a:r>
            <a:r>
              <a:rPr lang="en-US" sz="2600" dirty="0" smtClean="0"/>
              <a:t>was a boy, his teachers told him he was too stupid to learn.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600" dirty="0" smtClean="0"/>
              <a:t>A newspaper editor once fired </a:t>
            </a:r>
            <a:r>
              <a:rPr lang="en-US" sz="2600" b="1" dirty="0" smtClean="0"/>
              <a:t>Walt Disney </a:t>
            </a:r>
            <a:r>
              <a:rPr lang="en-US" sz="2600" dirty="0" smtClean="0"/>
              <a:t>because he had “no good ideas.”</a:t>
            </a:r>
          </a:p>
          <a:p>
            <a:endParaRPr lang="en-US" sz="1800" dirty="0" smtClean="0"/>
          </a:p>
          <a:p>
            <a:r>
              <a:rPr lang="en-US" sz="2600" b="1" dirty="0" smtClean="0"/>
              <a:t>Abraham Lincoln </a:t>
            </a:r>
            <a:r>
              <a:rPr lang="en-US" sz="2600" dirty="0" smtClean="0"/>
              <a:t>entered the Black Hawk War as a captain and came out as a private.</a:t>
            </a:r>
          </a:p>
          <a:p>
            <a:endParaRPr lang="en-US" sz="1800" dirty="0" smtClean="0"/>
          </a:p>
          <a:p>
            <a:r>
              <a:rPr lang="en-US" sz="2600" b="1" dirty="0" smtClean="0"/>
              <a:t>Werner von Braun </a:t>
            </a:r>
            <a:r>
              <a:rPr lang="en-US" sz="2600" dirty="0" smtClean="0"/>
              <a:t>flunked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grade algebra.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“Some people bloom early and some bloom late!”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377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key with stick 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167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534400" cy="838200"/>
          </a:xfrm>
        </p:spPr>
        <p:txBody>
          <a:bodyPr lIns="86493" tIns="43247" rIns="86493" bIns="43247" anchor="b"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+mn-lt"/>
              </a:rPr>
              <a:t>Five Keys to Understanding Giftedness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7600" y="1828800"/>
            <a:ext cx="5181600" cy="4279900"/>
          </a:xfrm>
        </p:spPr>
        <p:txBody>
          <a:bodyPr lIns="86493" tIns="43247" rIns="86493" bIns="43247"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Asynchronous Development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Degree of Giftedness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Intrinsic Motivation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Energy from being alone           (Introverted)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cs typeface="Arial" charset="0"/>
              </a:rPr>
              <a:t>Overexcitabilities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89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827</TotalTime>
  <Words>1036</Words>
  <Application>Microsoft Office PowerPoint</Application>
  <PresentationFormat>On-screen Show (4:3)</PresentationFormat>
  <Paragraphs>269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Making Connections:  People, Power, and Passion</vt:lpstr>
      <vt:lpstr> State of Texas’ Definition of a  Gifted and Talented Student </vt:lpstr>
      <vt:lpstr>State Goal for Services for  Gifted/Talented Students</vt:lpstr>
      <vt:lpstr>Common Characteristics of the Gifted</vt:lpstr>
      <vt:lpstr>               The Demands of Giftedness  Premises:  - High level intelligence makes certain demands upon the gifted child.  - Behaviors of gifted children  may result from these demands.  </vt:lpstr>
      <vt:lpstr>Potential Problems Associated with  Characteristics of Giftedness</vt:lpstr>
      <vt:lpstr>Slide 7</vt:lpstr>
      <vt:lpstr>Slide 8</vt:lpstr>
      <vt:lpstr>Five Keys to Understanding Giftedness</vt:lpstr>
      <vt:lpstr>Asynchronous Development</vt:lpstr>
      <vt:lpstr>Degree of Giftedness</vt:lpstr>
      <vt:lpstr> Intrinsic Motivation</vt:lpstr>
      <vt:lpstr> Introversion</vt:lpstr>
      <vt:lpstr>Overexcitabilities</vt:lpstr>
      <vt:lpstr>Expecting all children the same age to learn from the same materials is like expecting all children the same age to wear the same size clothing.      Madeline Hunter</vt:lpstr>
      <vt:lpstr>Myths About Gifted Students</vt:lpstr>
      <vt:lpstr> Parent Wish List for Educators </vt:lpstr>
      <vt:lpstr>Research Says Gifted Education Works </vt:lpstr>
      <vt:lpstr>What Can Be Changed?</vt:lpstr>
      <vt:lpstr>Slide 20</vt:lpstr>
      <vt:lpstr>Knowledge is Power</vt:lpstr>
      <vt:lpstr>A Rationale for Advocacy</vt:lpstr>
      <vt:lpstr> Advocating for Gifted Programs in Local Schools </vt:lpstr>
      <vt:lpstr> SUGGESTIONS FOR GOOD ADVOCACY </vt:lpstr>
      <vt:lpstr>Advocating for Gifted Education</vt:lpstr>
      <vt:lpstr>Slide 26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Their Needs: TAGT, Gifted Children, and You   </dc:title>
  <dc:creator>tweinberg</dc:creator>
  <cp:lastModifiedBy>Tracy Weinberg</cp:lastModifiedBy>
  <cp:revision>65</cp:revision>
  <dcterms:created xsi:type="dcterms:W3CDTF">2010-01-08T17:52:50Z</dcterms:created>
  <dcterms:modified xsi:type="dcterms:W3CDTF">2013-09-04T19:22:08Z</dcterms:modified>
</cp:coreProperties>
</file>